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4"/>
  </p:sldMasterIdLst>
  <p:notesMasterIdLst>
    <p:notesMasterId r:id="rId28"/>
  </p:notesMasterIdLst>
  <p:handoutMasterIdLst>
    <p:handoutMasterId r:id="rId29"/>
  </p:handoutMasterIdLst>
  <p:sldIdLst>
    <p:sldId id="273" r:id="rId5"/>
    <p:sldId id="291" r:id="rId6"/>
    <p:sldId id="292" r:id="rId7"/>
    <p:sldId id="269" r:id="rId8"/>
    <p:sldId id="296" r:id="rId9"/>
    <p:sldId id="293" r:id="rId10"/>
    <p:sldId id="295" r:id="rId11"/>
    <p:sldId id="294" r:id="rId12"/>
    <p:sldId id="312" r:id="rId13"/>
    <p:sldId id="313" r:id="rId14"/>
    <p:sldId id="305" r:id="rId15"/>
    <p:sldId id="280" r:id="rId16"/>
    <p:sldId id="270" r:id="rId17"/>
    <p:sldId id="304" r:id="rId18"/>
    <p:sldId id="275" r:id="rId19"/>
    <p:sldId id="276" r:id="rId20"/>
    <p:sldId id="300" r:id="rId21"/>
    <p:sldId id="277" r:id="rId22"/>
    <p:sldId id="310" r:id="rId23"/>
    <p:sldId id="311" r:id="rId24"/>
    <p:sldId id="307" r:id="rId25"/>
    <p:sldId id="308" r:id="rId26"/>
    <p:sldId id="290" r:id="rId27"/>
  </p:sldIdLst>
  <p:sldSz cx="9144000" cy="6858000" type="screen4x3"/>
  <p:notesSz cx="7010400" cy="9296400"/>
  <p:embeddedFontLst>
    <p:embeddedFont>
      <p:font typeface="Arial Black" panose="020B0A04020102020204" pitchFamily="34" charset="0"/>
      <p:bold r:id="rId30"/>
    </p:embeddedFont>
    <p:embeddedFont>
      <p:font typeface="Calibri" panose="020F0502020204030204" pitchFamily="34" charset="0"/>
      <p:regular r:id="rId31"/>
      <p:bold r:id="rId32"/>
      <p:italic r:id="rId33"/>
      <p:boldItalic r:id="rId34"/>
    </p:embeddedFont>
    <p:embeddedFont>
      <p:font typeface="Georgia" panose="02040502050405020303" pitchFamily="18" charset="0"/>
      <p:regular r:id="rId35"/>
      <p:bold r:id="rId36"/>
      <p:italic r:id="rId37"/>
      <p:boldItalic r:id="rId38"/>
    </p:embeddedFont>
    <p:embeddedFont>
      <p:font typeface="Times" panose="02020603050405020304" pitchFamily="18" charset="0"/>
      <p:regular r:id="rId39"/>
      <p:bold r:id="rId40"/>
      <p:italic r:id="rId41"/>
      <p:boldItalic r:id="rId42"/>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ABBF2A"/>
    <a:srgbClr val="FFFFFF"/>
    <a:srgbClr val="719500"/>
    <a:srgbClr val="BED600"/>
    <a:srgbClr val="C0E1AD"/>
    <a:srgbClr val="71BD47"/>
    <a:srgbClr val="20754C"/>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9" autoAdjust="0"/>
    <p:restoredTop sz="67970" autoAdjust="0"/>
  </p:normalViewPr>
  <p:slideViewPr>
    <p:cSldViewPr>
      <p:cViewPr varScale="1">
        <p:scale>
          <a:sx n="49" d="100"/>
          <a:sy n="49" d="100"/>
        </p:scale>
        <p:origin x="180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52" d="100"/>
          <a:sy n="152" d="100"/>
        </p:scale>
        <p:origin x="-4136"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10243"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ea typeface="ＭＳ Ｐゴシック" charset="0"/>
                <a:cs typeface="ＭＳ Ｐゴシック" charset="0"/>
              </a:defRPr>
            </a:lvl1pPr>
          </a:lstStyle>
          <a:p>
            <a:pPr>
              <a:defRPr/>
            </a:pPr>
            <a:endParaRPr lang="en-US"/>
          </a:p>
        </p:txBody>
      </p:sp>
      <p:sp>
        <p:nvSpPr>
          <p:cNvPr id="10244"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10245"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smtClean="0"/>
            </a:lvl1pPr>
          </a:lstStyle>
          <a:p>
            <a:pPr>
              <a:defRPr/>
            </a:pPr>
            <a:fld id="{B140EAAF-937D-4845-8374-19E74B71F43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12291"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ea typeface="ＭＳ Ｐゴシック" charset="0"/>
                <a:cs typeface="ＭＳ Ｐゴシック"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293"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294"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12295"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smtClean="0"/>
            </a:lvl1pPr>
          </a:lstStyle>
          <a:p>
            <a:pPr>
              <a:defRPr/>
            </a:pPr>
            <a:fld id="{7CED1E75-50C5-E747-ADC7-8315CFF181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Times" pitchFamily="-108"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Times" pitchFamily="-108"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Times" pitchFamily="-108"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Times" pitchFamily="-108" charset="0"/>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9C626AC-3647-F14B-905E-844C6F117A5B}" type="slidenum">
              <a:rPr lang="en-US" altLang="en-US" sz="1200"/>
              <a:pPr/>
              <a:t>1</a:t>
            </a:fld>
            <a:endParaRPr lang="en-US" altLang="en-US" sz="1200"/>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r>
              <a:rPr lang="en-US" altLang="en-US" dirty="0">
                <a:latin typeface="Times" charset="0"/>
                <a:ea typeface="ＭＳ Ｐゴシック" charset="-128"/>
              </a:rPr>
              <a:t>All right</a:t>
            </a:r>
            <a:r>
              <a:rPr lang="en-US" altLang="en-US" baseline="0" dirty="0">
                <a:latin typeface="Times" charset="0"/>
                <a:ea typeface="ＭＳ Ｐゴシック" charset="-128"/>
              </a:rPr>
              <a:t> – today I want to talk to you about land and water – and really focus on agriculture, nutrients, and water quality.</a:t>
            </a:r>
            <a:br>
              <a:rPr lang="en-US" altLang="en-US" baseline="0" dirty="0">
                <a:latin typeface="Times" charset="0"/>
                <a:ea typeface="ＭＳ Ｐゴシック" charset="-128"/>
              </a:rPr>
            </a:br>
            <a:r>
              <a:rPr lang="en-US" altLang="en-US" baseline="0" dirty="0">
                <a:latin typeface="Times" charset="0"/>
                <a:ea typeface="ＭＳ Ｐゴシック" charset="-128"/>
              </a:rPr>
              <a:t>I want to make an argument that we have some work ahead of us – to manage two really important goals – of managing productive agricultural lands, while maintaining healthy waters.</a:t>
            </a:r>
            <a:br>
              <a:rPr lang="en-US" altLang="en-US" baseline="0" dirty="0">
                <a:latin typeface="Times" charset="0"/>
                <a:ea typeface="ＭＳ Ｐゴシック" charset="-128"/>
              </a:rPr>
            </a:br>
            <a:br>
              <a:rPr lang="en-US" altLang="en-US" baseline="0" dirty="0">
                <a:latin typeface="Times" charset="0"/>
                <a:ea typeface="ＭＳ Ｐゴシック" charset="-128"/>
              </a:rPr>
            </a:br>
            <a:r>
              <a:rPr lang="en-US" altLang="en-US" baseline="0" dirty="0">
                <a:latin typeface="Times" charset="0"/>
                <a:ea typeface="ＭＳ Ｐゴシック" charset="-128"/>
              </a:rPr>
              <a:t>Images: </a:t>
            </a:r>
            <a:br>
              <a:rPr lang="en-US" altLang="en-US" baseline="0" dirty="0">
                <a:latin typeface="Times" charset="0"/>
                <a:ea typeface="ＭＳ Ｐゴシック" charset="-128"/>
              </a:rPr>
            </a:br>
            <a:r>
              <a:rPr lang="en-US" altLang="en-US" baseline="0" dirty="0">
                <a:latin typeface="Times" charset="0"/>
                <a:ea typeface="ＭＳ Ｐゴシック" charset="-128"/>
              </a:rPr>
              <a:t>Google earth</a:t>
            </a:r>
            <a:br>
              <a:rPr lang="en-US" altLang="en-US" baseline="0" dirty="0">
                <a:latin typeface="Times" charset="0"/>
                <a:ea typeface="ＭＳ Ｐゴシック" charset="-128"/>
              </a:rPr>
            </a:br>
            <a:r>
              <a:rPr lang="en-US" altLang="en-US" baseline="0" dirty="0">
                <a:latin typeface="Times" charset="0"/>
                <a:ea typeface="ＭＳ Ｐゴシック" charset="-128"/>
              </a:rPr>
              <a:t>https://pxhere.com/en/photo/13555</a:t>
            </a:r>
            <a:br>
              <a:rPr lang="en-US" altLang="en-US" baseline="0" dirty="0">
                <a:latin typeface="Times" charset="0"/>
                <a:ea typeface="ＭＳ Ｐゴシック" charset="-128"/>
              </a:rPr>
            </a:br>
            <a:r>
              <a:rPr lang="en-US" sz="1200" dirty="0">
                <a:latin typeface="Calibri" panose="020F0502020204030204" pitchFamily="34" charset="0"/>
                <a:cs typeface="Calibri" panose="020F0502020204030204" pitchFamily="34" charset="0"/>
              </a:rPr>
              <a:t>https://www.flickr.com/photos/jeremyhiebert/3698577995</a:t>
            </a:r>
            <a:br>
              <a:rPr lang="en-US" sz="1200" dirty="0">
                <a:latin typeface="Calibri" panose="020F0502020204030204" pitchFamily="34" charset="0"/>
                <a:cs typeface="Calibri" panose="020F0502020204030204" pitchFamily="34" charset="0"/>
              </a:rPr>
            </a:br>
            <a:r>
              <a:rPr lang="en-US" sz="1200" dirty="0">
                <a:latin typeface="Calibri" panose="020F0502020204030204" pitchFamily="34" charset="0"/>
                <a:cs typeface="Calibri" panose="020F0502020204030204" pitchFamily="34" charset="0"/>
              </a:rPr>
              <a:t>https://commons.wikimedia.org/wiki/File:Leney,_Saskatchewan_2015.jpg</a:t>
            </a:r>
            <a:br>
              <a:rPr lang="en-US" sz="1200" dirty="0">
                <a:latin typeface="Calibri" panose="020F0502020204030204" pitchFamily="34" charset="0"/>
                <a:cs typeface="Calibri" panose="020F0502020204030204" pitchFamily="34" charset="0"/>
              </a:rPr>
            </a:br>
            <a:r>
              <a:rPr lang="en-US" sz="1200" dirty="0">
                <a:latin typeface="Calibri" panose="020F0502020204030204" pitchFamily="34" charset="0"/>
                <a:cs typeface="Calibri" panose="020F0502020204030204" pitchFamily="34" charset="0"/>
              </a:rPr>
              <a:t>https://commons.wikimedia.org/w/index.php?title=User:Canadaadanac&amp;action=edit&amp;redlink=1</a:t>
            </a:r>
            <a:br>
              <a:rPr lang="en-US" sz="1200" dirty="0">
                <a:latin typeface="Calibri" panose="020F0502020204030204" pitchFamily="34" charset="0"/>
                <a:cs typeface="Calibri" panose="020F0502020204030204" pitchFamily="34" charset="0"/>
              </a:rPr>
            </a:br>
            <a:r>
              <a:rPr lang="en-US" sz="1200" dirty="0" err="1">
                <a:latin typeface="Calibri" panose="020F0502020204030204" pitchFamily="34" charset="0"/>
                <a:cs typeface="Calibri" panose="020F0502020204030204" pitchFamily="34" charset="0"/>
              </a:rPr>
              <a:t>KrazyTea</a:t>
            </a:r>
            <a:r>
              <a:rPr lang="en-US" sz="1200" dirty="0">
                <a:latin typeface="Calibri" panose="020F0502020204030204" pitchFamily="34" charset="0"/>
                <a:cs typeface="Calibri" panose="020F0502020204030204" pitchFamily="34" charset="0"/>
              </a:rPr>
              <a:t> https://commons.wikimedia.org/wiki/File:Killarney_Lake,_Manitoba_2.jpg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143384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9C626AC-3647-F14B-905E-844C6F117A5B}" type="slidenum">
              <a:rPr lang="en-US" altLang="en-US" sz="1200"/>
              <a:pPr/>
              <a:t>2</a:t>
            </a:fld>
            <a:endParaRPr lang="en-US" altLang="en-US" sz="1200"/>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r>
              <a:rPr lang="en-US" altLang="en-US" dirty="0">
                <a:latin typeface="Times" charset="0"/>
                <a:ea typeface="ＭＳ Ｐゴシック" charset="-128"/>
              </a:rPr>
              <a:t>And right at the outset, I want to tell you I have two key</a:t>
            </a:r>
            <a:r>
              <a:rPr lang="en-US" altLang="en-US" baseline="0" dirty="0">
                <a:latin typeface="Times" charset="0"/>
                <a:ea typeface="ＭＳ Ｐゴシック" charset="-128"/>
              </a:rPr>
              <a:t> points I want to make.  </a:t>
            </a:r>
            <a:endParaRPr lang="en-US" altLang="en-US" dirty="0">
              <a:latin typeface="Times" charset="0"/>
              <a:ea typeface="ＭＳ Ｐゴシック" charset="-128"/>
            </a:endParaRPr>
          </a:p>
        </p:txBody>
      </p:sp>
    </p:spTree>
    <p:extLst>
      <p:ext uri="{BB962C8B-B14F-4D97-AF65-F5344CB8AC3E}">
        <p14:creationId xmlns:p14="http://schemas.microsoft.com/office/powerpoint/2010/main" val="252592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9C626AC-3647-F14B-905E-844C6F117A5B}" type="slidenum">
              <a:rPr lang="en-US" altLang="en-US" sz="1200"/>
              <a:pPr/>
              <a:t>3</a:t>
            </a:fld>
            <a:endParaRPr lang="en-US" altLang="en-US" sz="1200"/>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r>
              <a:rPr lang="en-US" altLang="en-US" dirty="0">
                <a:latin typeface="Times" charset="0"/>
                <a:ea typeface="ＭＳ Ｐゴシック" charset="-128"/>
              </a:rPr>
              <a:t>I want to tell you that there is a problem.</a:t>
            </a:r>
            <a:br>
              <a:rPr lang="en-US" altLang="en-US" dirty="0">
                <a:latin typeface="Times" charset="0"/>
                <a:ea typeface="ＭＳ Ｐゴシック" charset="-128"/>
              </a:rPr>
            </a:br>
            <a:r>
              <a:rPr lang="en-US" altLang="en-US" dirty="0">
                <a:latin typeface="Times" charset="0"/>
                <a:ea typeface="ＭＳ Ｐゴシック" charset="-128"/>
              </a:rPr>
              <a:t>And, I want to tell you we have some pragmatic, workable options to think about.</a:t>
            </a:r>
          </a:p>
        </p:txBody>
      </p:sp>
    </p:spTree>
    <p:extLst>
      <p:ext uri="{BB962C8B-B14F-4D97-AF65-F5344CB8AC3E}">
        <p14:creationId xmlns:p14="http://schemas.microsoft.com/office/powerpoint/2010/main" val="1067423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a:ln/>
        </p:spPr>
      </p:sp>
      <p:sp>
        <p:nvSpPr>
          <p:cNvPr id="8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Let’s start with the problem.</a:t>
            </a:r>
          </a:p>
          <a:p>
            <a:r>
              <a:rPr lang="en-US" altLang="en-US" dirty="0">
                <a:latin typeface="Times" charset="0"/>
                <a:ea typeface="ＭＳ Ｐゴシック" charset="-128"/>
              </a:rPr>
              <a:t>Images like this one on the top will be familiar to many.  Water quality issues such as blooms are a common issue – and a major concern on the prairies.</a:t>
            </a:r>
          </a:p>
          <a:p>
            <a:br>
              <a:rPr lang="en-US" altLang="en-US" dirty="0">
                <a:latin typeface="Times" charset="0"/>
                <a:ea typeface="ＭＳ Ｐゴシック" charset="-128"/>
              </a:rPr>
            </a:br>
            <a:r>
              <a:rPr lang="en-US" altLang="en-US" dirty="0">
                <a:latin typeface="Times" charset="0"/>
                <a:ea typeface="ＭＳ Ｐゴシック" charset="-128"/>
              </a:rPr>
              <a:t>I want to note that blooms are natural – they have existed</a:t>
            </a:r>
            <a:r>
              <a:rPr lang="en-US" altLang="en-US" baseline="0" dirty="0">
                <a:latin typeface="Times" charset="0"/>
                <a:ea typeface="ＭＳ Ｐゴシック" charset="-128"/>
              </a:rPr>
              <a:t> here for hundreds and hundreds of years.  But there is widespread evidence they are worsening.</a:t>
            </a:r>
            <a:br>
              <a:rPr lang="en-US" altLang="en-US" baseline="0" dirty="0">
                <a:latin typeface="Times" charset="0"/>
                <a:ea typeface="ＭＳ Ｐゴシック" charset="-128"/>
              </a:rPr>
            </a:br>
            <a:r>
              <a:rPr lang="en-US" altLang="en-US" baseline="0" dirty="0">
                <a:latin typeface="Times" charset="0"/>
                <a:ea typeface="ＭＳ Ｐゴシック" charset="-128"/>
              </a:rPr>
              <a:t>And that’s  a big concern.  They can lead to fish kills and effects on oxygen, they impede our recreational use – but perhaps the most concerning factor, is they can be toxic.  </a:t>
            </a:r>
            <a:br>
              <a:rPr lang="en-US" altLang="en-US" baseline="0" dirty="0">
                <a:latin typeface="Times" charset="0"/>
                <a:ea typeface="ＭＳ Ｐゴシック" charset="-128"/>
              </a:rPr>
            </a:br>
            <a:br>
              <a:rPr lang="en-US" altLang="en-US" baseline="0" dirty="0">
                <a:latin typeface="Times" charset="0"/>
                <a:ea typeface="ＭＳ Ｐゴシック" charset="-128"/>
              </a:rPr>
            </a:br>
            <a:r>
              <a:rPr lang="en-US" altLang="en-US" b="1" baseline="0" dirty="0">
                <a:latin typeface="Times" charset="0"/>
                <a:ea typeface="ＭＳ Ｐゴシック" charset="-128"/>
              </a:rPr>
              <a:t>And – we know that nutrients are contributing to this problem of blooms. </a:t>
            </a:r>
            <a:r>
              <a:rPr lang="en-US" altLang="en-US" baseline="0" dirty="0">
                <a:latin typeface="Times" charset="0"/>
                <a:ea typeface="ＭＳ Ｐゴシック" charset="-128"/>
              </a:rPr>
              <a:t> Interestingly – we’ve known this for decades – and we’ve seen this demonstrated through work, at the Experimental Lakes Area in northwestern Ontario – where we see the impacts of nutrients – on the lake in the left – and no added nutrients on the lake on the right.</a:t>
            </a:r>
            <a:br>
              <a:rPr lang="en-US" altLang="en-US" baseline="0" dirty="0">
                <a:latin typeface="Times" charset="0"/>
                <a:ea typeface="ＭＳ Ｐゴシック" charset="-128"/>
              </a:rPr>
            </a:br>
            <a:br>
              <a:rPr lang="en-US" altLang="en-US" baseline="0" dirty="0">
                <a:latin typeface="Times" charset="0"/>
                <a:ea typeface="ＭＳ Ｐゴシック" charset="-128"/>
              </a:rPr>
            </a:br>
            <a:r>
              <a:rPr lang="en-US" altLang="en-US" baseline="0" dirty="0">
                <a:latin typeface="Times" charset="0"/>
                <a:ea typeface="ＭＳ Ｐゴシック" charset="-128"/>
              </a:rPr>
              <a:t>Nutrients have a number of sources.  There are natural nutrients, and those that humans add.  </a:t>
            </a:r>
            <a:r>
              <a:rPr lang="en-US" altLang="en-US" b="1" baseline="0" dirty="0">
                <a:latin typeface="Times" charset="0"/>
                <a:ea typeface="ＭＳ Ｐゴシック" charset="-128"/>
              </a:rPr>
              <a:t>In our landscape, agriculture is a really important source of nutrients -- </a:t>
            </a:r>
            <a:r>
              <a:rPr lang="en-US" altLang="en-US" baseline="0" dirty="0">
                <a:latin typeface="Times" charset="0"/>
                <a:ea typeface="ＭＳ Ｐゴシック" charset="-128"/>
              </a:rPr>
              <a:t>.  There are others though – sewage for example can also be important.  </a:t>
            </a:r>
            <a:endParaRPr lang="en-US" altLang="en-US" dirty="0">
              <a:latin typeface="Times" charset="0"/>
              <a:ea typeface="ＭＳ Ｐゴシック" charset="-128"/>
            </a:endParaRPr>
          </a:p>
        </p:txBody>
      </p:sp>
      <p:sp>
        <p:nvSpPr>
          <p:cNvPr id="8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33D4541-1114-D449-9286-78B0078FACBA}" type="slidenum">
              <a:rPr lang="en-US" altLang="en-US" sz="1200"/>
              <a:pPr/>
              <a:t>4</a:t>
            </a:fld>
            <a:endParaRPr lang="en-US" altLang="en-US" sz="1200"/>
          </a:p>
        </p:txBody>
      </p:sp>
    </p:spTree>
    <p:extLst>
      <p:ext uri="{BB962C8B-B14F-4D97-AF65-F5344CB8AC3E}">
        <p14:creationId xmlns:p14="http://schemas.microsoft.com/office/powerpoint/2010/main" val="148712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noted --  nutrient related issues and bloom issues are </a:t>
            </a:r>
            <a:r>
              <a:rPr lang="en-US" baseline="0" dirty="0"/>
              <a:t>widespread in the prairies.  </a:t>
            </a:r>
            <a:r>
              <a:rPr lang="en-US" dirty="0"/>
              <a:t>W</a:t>
            </a:r>
            <a:r>
              <a:rPr lang="en-US" baseline="0" dirty="0"/>
              <a:t>e see these types of headlines every year.  Toxic algal blooms, blue green algae – and advisories popping up throughout much of the prairies.  So it’s a big issue.</a:t>
            </a:r>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5</a:t>
            </a:fld>
            <a:endParaRPr lang="en-US" altLang="en-US"/>
          </a:p>
        </p:txBody>
      </p:sp>
    </p:spTree>
    <p:extLst>
      <p:ext uri="{BB962C8B-B14F-4D97-AF65-F5344CB8AC3E}">
        <p14:creationId xmlns:p14="http://schemas.microsoft.com/office/powerpoint/2010/main" val="3604617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altLang="en-US" sz="1200" kern="0" dirty="0">
                <a:solidFill>
                  <a:srgbClr val="FFFFFF"/>
                </a:solidFill>
                <a:latin typeface="Calibri" charset="0"/>
                <a:ea typeface="ＭＳ Ｐゴシック" charset="-128"/>
                <a:cs typeface="Calibri" charset="0"/>
              </a:rPr>
              <a:t>But let’s step</a:t>
            </a:r>
            <a:r>
              <a:rPr lang="en-CA" altLang="en-US" sz="1200" kern="0" baseline="0" dirty="0">
                <a:solidFill>
                  <a:srgbClr val="FFFFFF"/>
                </a:solidFill>
                <a:latin typeface="Calibri" charset="0"/>
                <a:ea typeface="ＭＳ Ｐゴシック" charset="-128"/>
                <a:cs typeface="Calibri" charset="0"/>
              </a:rPr>
              <a:t> back from the problem for a second -- </a:t>
            </a:r>
            <a:r>
              <a:rPr lang="en-CA" altLang="en-US" sz="1200" kern="0" dirty="0">
                <a:solidFill>
                  <a:srgbClr val="FFFFFF"/>
                </a:solidFill>
                <a:latin typeface="Calibri" charset="0"/>
                <a:ea typeface="ＭＳ Ｐゴシック" charset="-128"/>
                <a:cs typeface="Calibri" charset="0"/>
              </a:rPr>
              <a:t>I want to emphasize one key point.  </a:t>
            </a:r>
            <a:br>
              <a:rPr lang="en-CA" altLang="en-US" sz="1200" kern="0" baseline="0" dirty="0">
                <a:solidFill>
                  <a:srgbClr val="FFFFFF"/>
                </a:solidFill>
                <a:latin typeface="Calibri" charset="0"/>
                <a:ea typeface="ＭＳ Ｐゴシック" charset="-128"/>
                <a:cs typeface="Calibri" charset="0"/>
              </a:rPr>
            </a:br>
            <a:r>
              <a:rPr lang="en-CA" altLang="en-US" sz="1200" kern="0" baseline="0" dirty="0">
                <a:solidFill>
                  <a:srgbClr val="FFFFFF"/>
                </a:solidFill>
                <a:latin typeface="Calibri" charset="0"/>
                <a:ea typeface="ＭＳ Ｐゴシック" charset="-128"/>
                <a:cs typeface="Calibri" charset="0"/>
              </a:rPr>
              <a:t>Most producers are doing managing nutrients very, very carefully.  </a:t>
            </a:r>
            <a:br>
              <a:rPr lang="en-CA" altLang="en-US" sz="1200" kern="0" baseline="0" dirty="0">
                <a:solidFill>
                  <a:srgbClr val="FFFFFF"/>
                </a:solidFill>
                <a:latin typeface="Calibri" charset="0"/>
                <a:ea typeface="ＭＳ Ｐゴシック" charset="-128"/>
                <a:cs typeface="Calibri" charset="0"/>
              </a:rPr>
            </a:br>
            <a:r>
              <a:rPr lang="en-CA" altLang="en-US" sz="1200" kern="0" baseline="0" dirty="0">
                <a:solidFill>
                  <a:srgbClr val="FFFFFF"/>
                </a:solidFill>
                <a:latin typeface="Calibri" charset="0"/>
                <a:ea typeface="ＭＳ Ｐゴシック" charset="-128"/>
                <a:cs typeface="Calibri" charset="0"/>
              </a:rPr>
              <a:t>So – why do we have these water quality problems?</a:t>
            </a:r>
            <a:br>
              <a:rPr lang="en-CA" altLang="en-US" sz="1200" kern="0" baseline="0" dirty="0">
                <a:solidFill>
                  <a:srgbClr val="FFFFFF"/>
                </a:solidFill>
                <a:latin typeface="Calibri" charset="0"/>
                <a:ea typeface="ＭＳ Ｐゴシック" charset="-128"/>
                <a:cs typeface="Calibri" charset="0"/>
              </a:rPr>
            </a:br>
            <a:br>
              <a:rPr lang="en-CA" altLang="en-US" sz="1200" kern="0" baseline="0" dirty="0">
                <a:solidFill>
                  <a:srgbClr val="FFFFFF"/>
                </a:solidFill>
                <a:latin typeface="Calibri" charset="0"/>
                <a:ea typeface="ＭＳ Ｐゴシック" charset="-128"/>
                <a:cs typeface="Calibri" charset="0"/>
              </a:rPr>
            </a:br>
            <a:br>
              <a:rPr lang="en-CA" altLang="en-US" sz="1200" kern="0" baseline="0" dirty="0">
                <a:solidFill>
                  <a:srgbClr val="FFFFFF"/>
                </a:solidFill>
                <a:latin typeface="Calibri" charset="0"/>
                <a:ea typeface="ＭＳ Ｐゴシック" charset="-128"/>
                <a:cs typeface="Calibri" charset="0"/>
              </a:rPr>
            </a:br>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6</a:t>
            </a:fld>
            <a:endParaRPr lang="en-US" altLang="en-US"/>
          </a:p>
        </p:txBody>
      </p:sp>
    </p:spTree>
    <p:extLst>
      <p:ext uri="{BB962C8B-B14F-4D97-AF65-F5344CB8AC3E}">
        <p14:creationId xmlns:p14="http://schemas.microsoft.com/office/powerpoint/2010/main" val="3902900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br>
              <a:rPr lang="en-CA" altLang="en-US" sz="1200" kern="0" baseline="0" dirty="0">
                <a:solidFill>
                  <a:srgbClr val="FFFFFF"/>
                </a:solidFill>
                <a:latin typeface="Calibri" charset="0"/>
                <a:ea typeface="ＭＳ Ｐゴシック" charset="-128"/>
                <a:cs typeface="Calibri" charset="0"/>
              </a:rPr>
            </a:br>
            <a:r>
              <a:rPr lang="en-CA" altLang="en-US" sz="1200" kern="0" baseline="0" dirty="0">
                <a:solidFill>
                  <a:srgbClr val="FFFFFF"/>
                </a:solidFill>
                <a:latin typeface="Calibri" charset="0"/>
                <a:ea typeface="ＭＳ Ｐゴシック" charset="-128"/>
                <a:cs typeface="Calibri" charset="0"/>
              </a:rPr>
              <a:t>The trick is this -- we’ve been dealt a great hand, in terms of some of the attributes of our lands for growing food – but, in terms of water quality – we’ve been dealt a lousy hand.  </a:t>
            </a:r>
            <a:br>
              <a:rPr lang="en-CA" altLang="en-US" sz="1200" kern="0" baseline="0" dirty="0">
                <a:solidFill>
                  <a:srgbClr val="FFFFFF"/>
                </a:solidFill>
                <a:latin typeface="Calibri" charset="0"/>
                <a:ea typeface="ＭＳ Ｐゴシック" charset="-128"/>
                <a:cs typeface="Calibri" charset="0"/>
              </a:rPr>
            </a:br>
            <a:r>
              <a:rPr lang="en-CA" altLang="en-US" sz="1200" kern="0" baseline="0" dirty="0">
                <a:solidFill>
                  <a:srgbClr val="FFFFFF"/>
                </a:solidFill>
                <a:latin typeface="Calibri" charset="0"/>
                <a:ea typeface="ＭＳ Ｐゴシック" charset="-128"/>
                <a:cs typeface="Calibri" charset="0"/>
              </a:rPr>
              <a:t>One of the key reasons is our lakes are often shallow – and shallow lakes are more vulnerable to problems associated with nutrients and blooms.</a:t>
            </a:r>
            <a:br>
              <a:rPr lang="en-CA" altLang="en-US" sz="1200" kern="0" baseline="0" dirty="0">
                <a:solidFill>
                  <a:srgbClr val="FFFFFF"/>
                </a:solidFill>
                <a:latin typeface="Calibri" charset="0"/>
                <a:ea typeface="ＭＳ Ｐゴシック" charset="-128"/>
                <a:cs typeface="Calibri" charset="0"/>
              </a:rPr>
            </a:br>
            <a:r>
              <a:rPr lang="en-CA" altLang="en-US" sz="1200" kern="0" baseline="0" dirty="0">
                <a:solidFill>
                  <a:srgbClr val="FFFFFF"/>
                </a:solidFill>
                <a:latin typeface="Calibri" charset="0"/>
                <a:ea typeface="ＭＳ Ｐゴシック" charset="-128"/>
                <a:cs typeface="Calibri" charset="0"/>
              </a:rPr>
              <a:t>The other reason is some of the nature of our landscape and how nutrients move – for example large amounts of nutrients moving in snowmelt, when water is hard to control.</a:t>
            </a:r>
            <a:br>
              <a:rPr lang="en-CA" altLang="en-US" sz="1200" kern="0" baseline="0" dirty="0">
                <a:solidFill>
                  <a:srgbClr val="FFFFFF"/>
                </a:solidFill>
                <a:latin typeface="Calibri" charset="0"/>
                <a:ea typeface="ＭＳ Ｐゴシック" charset="-128"/>
                <a:cs typeface="Calibri" charset="0"/>
              </a:rPr>
            </a:br>
            <a:br>
              <a:rPr lang="en-CA" altLang="en-US" sz="1200" kern="0" baseline="0" dirty="0">
                <a:solidFill>
                  <a:srgbClr val="FFFFFF"/>
                </a:solidFill>
                <a:latin typeface="Calibri" charset="0"/>
                <a:ea typeface="ＭＳ Ｐゴシック" charset="-128"/>
                <a:cs typeface="Calibri" charset="0"/>
              </a:rPr>
            </a:br>
            <a:br>
              <a:rPr lang="en-CA" altLang="en-US" sz="1200" kern="0" baseline="0" dirty="0">
                <a:solidFill>
                  <a:srgbClr val="FFFFFF"/>
                </a:solidFill>
                <a:latin typeface="Calibri" charset="0"/>
                <a:ea typeface="ＭＳ Ｐゴシック" charset="-128"/>
                <a:cs typeface="Calibri" charset="0"/>
              </a:rPr>
            </a:br>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7</a:t>
            </a:fld>
            <a:endParaRPr lang="en-US" altLang="en-US"/>
          </a:p>
        </p:txBody>
      </p:sp>
    </p:spTree>
    <p:extLst>
      <p:ext uri="{BB962C8B-B14F-4D97-AF65-F5344CB8AC3E}">
        <p14:creationId xmlns:p14="http://schemas.microsoft.com/office/powerpoint/2010/main" val="1798458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focusing on the problem – but recalling that most producers are already very careful phosphorus managers – </a:t>
            </a:r>
            <a:br>
              <a:rPr lang="en-US" dirty="0"/>
            </a:br>
            <a:r>
              <a:rPr lang="en-US" dirty="0"/>
              <a:t>here’s a plot that shows you that – and also highlights that this is a tough issue.  </a:t>
            </a:r>
            <a:br>
              <a:rPr lang="en-US" dirty="0"/>
            </a:br>
            <a:br>
              <a:rPr lang="en-US" dirty="0"/>
            </a:br>
            <a:r>
              <a:rPr lang="en-US" dirty="0"/>
              <a:t>Here’s long-term data from two fields in Manitoba.</a:t>
            </a:r>
            <a:r>
              <a:rPr lang="en-US" baseline="0" dirty="0"/>
              <a:t> Orange is the major input in spring fertilizer.  Green is the major removal in harvested crop.  But --  I want you to focus on the purple bar.</a:t>
            </a:r>
            <a:br>
              <a:rPr lang="en-US" baseline="0" dirty="0"/>
            </a:br>
            <a:r>
              <a:rPr lang="en-US" baseline="0" dirty="0"/>
              <a:t>Aha – you can barely see the purple bar right?  That’s the runoff term.  It is very </a:t>
            </a:r>
            <a:r>
              <a:rPr lang="en-US" baseline="0" dirty="0" err="1"/>
              <a:t>very</a:t>
            </a:r>
            <a:r>
              <a:rPr lang="en-US" baseline="0" dirty="0"/>
              <a:t> small – and fertilizer inputs and removal – are much larger.</a:t>
            </a:r>
            <a:br>
              <a:rPr lang="en-US" baseline="0" dirty="0"/>
            </a:br>
            <a:br>
              <a:rPr lang="en-US" baseline="0" dirty="0"/>
            </a:br>
            <a:r>
              <a:rPr lang="en-US" baseline="0" dirty="0"/>
              <a:t>SO – runoff is a tiny proportion of the field-scale P budget.</a:t>
            </a:r>
          </a:p>
          <a:p>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8</a:t>
            </a:fld>
            <a:endParaRPr lang="en-US" altLang="en-US"/>
          </a:p>
        </p:txBody>
      </p:sp>
    </p:spTree>
    <p:extLst>
      <p:ext uri="{BB962C8B-B14F-4D97-AF65-F5344CB8AC3E}">
        <p14:creationId xmlns:p14="http://schemas.microsoft.com/office/powerpoint/2010/main" val="2088421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solidFill>
                  <a:srgbClr val="002060"/>
                </a:solidFill>
                <a:latin typeface="Calibri" charset="0"/>
                <a:ea typeface="ＭＳ Ｐゴシック" charset="-128"/>
                <a:cs typeface="Calibri" charset="0"/>
              </a:rPr>
              <a:t>The problem is this –</a:t>
            </a:r>
            <a:br>
              <a:rPr lang="en-US" altLang="en-US" sz="1200" dirty="0">
                <a:solidFill>
                  <a:srgbClr val="002060"/>
                </a:solidFill>
                <a:latin typeface="Calibri" charset="0"/>
                <a:ea typeface="ＭＳ Ｐゴシック" charset="-128"/>
                <a:cs typeface="Calibri" charset="0"/>
              </a:rPr>
            </a:br>
            <a:r>
              <a:rPr lang="en-US" altLang="en-US" sz="1200" dirty="0">
                <a:solidFill>
                  <a:srgbClr val="002060"/>
                </a:solidFill>
                <a:latin typeface="Calibri" charset="0"/>
                <a:ea typeface="ＭＳ Ｐゴシック" charset="-128"/>
                <a:cs typeface="Calibri" charset="0"/>
              </a:rPr>
              <a:t>Although runoff losses are a small proportion of field-scale nutrient budgets, these losses are enough to cause water quality problems.</a:t>
            </a:r>
            <a:br>
              <a:rPr lang="en-US" altLang="en-US" sz="1200" dirty="0">
                <a:solidFill>
                  <a:srgbClr val="002060"/>
                </a:solidFill>
                <a:latin typeface="Calibri" charset="0"/>
                <a:ea typeface="ＭＳ Ｐゴシック" charset="-128"/>
                <a:cs typeface="Calibri" charset="0"/>
              </a:rPr>
            </a:br>
            <a:endParaRPr lang="en-US" altLang="en-US" sz="1200" kern="0" dirty="0">
              <a:solidFill>
                <a:srgbClr val="002060"/>
              </a:solidFill>
              <a:latin typeface="Calibri" charset="0"/>
              <a:ea typeface="ＭＳ Ｐゴシック" charset="-128"/>
              <a:cs typeface="Calibri" charset="0"/>
            </a:endParaRPr>
          </a:p>
          <a:p>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9</a:t>
            </a:fld>
            <a:endParaRPr lang="en-US" altLang="en-US"/>
          </a:p>
        </p:txBody>
      </p:sp>
    </p:spTree>
    <p:extLst>
      <p:ext uri="{BB962C8B-B14F-4D97-AF65-F5344CB8AC3E}">
        <p14:creationId xmlns:p14="http://schemas.microsoft.com/office/powerpoint/2010/main" val="2595743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OK, in many ways we have a tough problem. </a:t>
            </a:r>
            <a:br>
              <a:rPr lang="en-US" baseline="0" dirty="0"/>
            </a:br>
            <a:r>
              <a:rPr lang="en-US" baseline="0" dirty="0"/>
              <a:t>The good news is there are solutions. </a:t>
            </a:r>
          </a:p>
          <a:p>
            <a:br>
              <a:rPr lang="en-US" dirty="0"/>
            </a:br>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10</a:t>
            </a:fld>
            <a:endParaRPr lang="en-US" altLang="en-US"/>
          </a:p>
        </p:txBody>
      </p:sp>
    </p:spTree>
    <p:extLst>
      <p:ext uri="{BB962C8B-B14F-4D97-AF65-F5344CB8AC3E}">
        <p14:creationId xmlns:p14="http://schemas.microsoft.com/office/powerpoint/2010/main" val="3168571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a:ln/>
        </p:spPr>
      </p:sp>
      <p:sp>
        <p:nvSpPr>
          <p:cNvPr id="8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The single most important thing we need to think about is managing inputs.</a:t>
            </a:r>
            <a:br>
              <a:rPr lang="en-US" altLang="en-US" dirty="0">
                <a:latin typeface="Times" charset="0"/>
                <a:ea typeface="ＭＳ Ｐゴシック" charset="-128"/>
              </a:rPr>
            </a:br>
            <a:r>
              <a:rPr lang="en-US" altLang="en-US" baseline="0" dirty="0">
                <a:latin typeface="Times" charset="0"/>
                <a:ea typeface="ＭＳ Ｐゴシック" charset="-128"/>
              </a:rPr>
              <a:t>So the 4Rs of right source, right rate, right time, right place are a crucial starting point.</a:t>
            </a:r>
          </a:p>
          <a:p>
            <a:endParaRPr lang="en-US" altLang="en-US" baseline="0" dirty="0">
              <a:latin typeface="Times" charset="0"/>
              <a:ea typeface="ＭＳ Ｐゴシック" charset="-128"/>
            </a:endParaRPr>
          </a:p>
          <a:p>
            <a:endParaRPr lang="en-US" altLang="en-US" dirty="0">
              <a:latin typeface="Times" charset="0"/>
              <a:ea typeface="ＭＳ Ｐゴシック" charset="-128"/>
            </a:endParaRPr>
          </a:p>
        </p:txBody>
      </p:sp>
      <p:sp>
        <p:nvSpPr>
          <p:cNvPr id="8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33D4541-1114-D449-9286-78B0078FACBA}" type="slidenum">
              <a:rPr lang="en-US" altLang="en-US" sz="1200"/>
              <a:pPr/>
              <a:t>11</a:t>
            </a:fld>
            <a:endParaRPr lang="en-US" altLang="en-US" sz="1200"/>
          </a:p>
        </p:txBody>
      </p:sp>
    </p:spTree>
    <p:extLst>
      <p:ext uri="{BB962C8B-B14F-4D97-AF65-F5344CB8AC3E}">
        <p14:creationId xmlns:p14="http://schemas.microsoft.com/office/powerpoint/2010/main" val="4243306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latin typeface="Aharoni" panose="02010803020104030203" pitchFamily="2" charset="-79"/>
                <a:cs typeface="Aharoni" panose="02010803020104030203" pitchFamily="2" charset="-79"/>
              </a:rPr>
              <a:t>And – the importance of</a:t>
            </a:r>
            <a:r>
              <a:rPr lang="en-US" sz="2000" b="1" baseline="0" dirty="0">
                <a:latin typeface="Aharoni" panose="02010803020104030203" pitchFamily="2" charset="-79"/>
                <a:cs typeface="Aharoni" panose="02010803020104030203" pitchFamily="2" charset="-79"/>
              </a:rPr>
              <a:t> the four </a:t>
            </a:r>
            <a:r>
              <a:rPr lang="en-US" sz="2000" b="1" baseline="0" dirty="0" err="1">
                <a:latin typeface="Aharoni" panose="02010803020104030203" pitchFamily="2" charset="-79"/>
                <a:cs typeface="Aharoni" panose="02010803020104030203" pitchFamily="2" charset="-79"/>
              </a:rPr>
              <a:t>Rs</a:t>
            </a:r>
            <a:r>
              <a:rPr lang="en-US" sz="2000" b="1" baseline="0" dirty="0">
                <a:latin typeface="Aharoni" panose="02010803020104030203" pitchFamily="2" charset="-79"/>
                <a:cs typeface="Aharoni" panose="02010803020104030203" pitchFamily="2" charset="-79"/>
              </a:rPr>
              <a:t> as well as how we can use them most effectively – is really best understood through a lens of understanding our prairie landscapes.  </a:t>
            </a:r>
            <a:br>
              <a:rPr lang="en-US" sz="2000" b="1" baseline="0" dirty="0">
                <a:latin typeface="Aharoni" panose="02010803020104030203" pitchFamily="2" charset="-79"/>
                <a:cs typeface="Aharoni" panose="02010803020104030203" pitchFamily="2" charset="-79"/>
              </a:rPr>
            </a:br>
            <a:br>
              <a:rPr lang="en-US" sz="2000" b="1" dirty="0">
                <a:latin typeface="Aharoni" panose="02010803020104030203" pitchFamily="2" charset="-79"/>
                <a:cs typeface="Aharoni" panose="02010803020104030203" pitchFamily="2" charset="-79"/>
              </a:rPr>
            </a:br>
            <a:r>
              <a:rPr lang="en-US" sz="2000" b="0" baseline="0" dirty="0">
                <a:latin typeface="Aharoni" panose="02010803020104030203" pitchFamily="2" charset="-79"/>
                <a:cs typeface="Aharoni" panose="02010803020104030203" pitchFamily="2" charset="-79"/>
              </a:rPr>
              <a:t>First – we all know winter, and we know that </a:t>
            </a:r>
            <a:r>
              <a:rPr lang="en-US" sz="2000" b="0" dirty="0">
                <a:latin typeface="Aharoni" panose="02010803020104030203" pitchFamily="2" charset="-79"/>
                <a:cs typeface="Aharoni" panose="02010803020104030203" pitchFamily="2" charset="-79"/>
              </a:rPr>
              <a:t>s</a:t>
            </a:r>
            <a:r>
              <a:rPr lang="en-US" sz="1200" dirty="0"/>
              <a:t>nowmelt is the dominant runoff process.  So that really ties into timing questions.</a:t>
            </a:r>
            <a:br>
              <a:rPr lang="en-US" sz="1200" dirty="0"/>
            </a:br>
            <a:r>
              <a:rPr lang="en-US" sz="1200" dirty="0"/>
              <a:t>Any fall</a:t>
            </a:r>
            <a:r>
              <a:rPr lang="en-US" sz="1200" baseline="0" dirty="0"/>
              <a:t> and winter applied manure for example – is extremely high risk for export.  </a:t>
            </a:r>
            <a:br>
              <a:rPr lang="en-US" sz="1200" baseline="0" dirty="0"/>
            </a:br>
            <a:br>
              <a:rPr lang="en-US" sz="1200" dirty="0"/>
            </a:br>
            <a:endParaRPr lang="en-US" sz="1200" baseline="30000" dirty="0"/>
          </a:p>
          <a:p>
            <a:pPr marL="0" lvl="0" indent="0">
              <a:buFont typeface="+mj-lt"/>
              <a:buNone/>
            </a:pPr>
            <a:r>
              <a:rPr lang="en-US" sz="1200" dirty="0"/>
              <a:t>Now let’s move to this point – the landscape</a:t>
            </a:r>
            <a:r>
              <a:rPr lang="en-US" sz="1200" baseline="0" dirty="0"/>
              <a:t> has fairly low erosion in many areas.   And because we tend to have relatively high amounts of dissolved nutrients released from soils and residues – that means most of the nutrients really move in dissolved form.  Those dissolved nutrients are hard to remove and again emphasizes the importance of managing inputs in terms of place, product, and amount – being particularly careful about avoiding areas with high vulnerability to runoff.  We should also be cognizant of things like phosphorus stratification in soils – which is common in reduced tillage fields, and increases phosphorus runoff.  </a:t>
            </a:r>
          </a:p>
          <a:p>
            <a:pPr marL="0" lvl="0" indent="0">
              <a:buFont typeface="+mj-lt"/>
              <a:buNone/>
            </a:pPr>
            <a:endParaRPr lang="en-US" sz="1200" baseline="0" dirty="0"/>
          </a:p>
          <a:p>
            <a:pPr marL="0" lvl="0" indent="0">
              <a:buFont typeface="+mj-lt"/>
              <a:buNone/>
            </a:pPr>
            <a:r>
              <a:rPr lang="en-US" sz="1200" baseline="0" dirty="0"/>
              <a:t>The last point is this.  The amount of water running off is also important.  And our prairie hydrology is unusual, and gives us some specific opportunities.  One opportunity is basically in the structure of our landscape.  If we can keep water in wetlands, and small reservoirs, it can help reduce nutrient export.  .  The phosphorus doesn’t move when the water doesn’t move.  </a:t>
            </a:r>
            <a:br>
              <a:rPr lang="en-US" sz="1200" baseline="0" dirty="0"/>
            </a:br>
            <a:endParaRPr lang="en-US" sz="1200" dirty="0"/>
          </a:p>
          <a:p>
            <a:r>
              <a:rPr lang="en-US" sz="1200" dirty="0"/>
              <a:t> </a:t>
            </a:r>
          </a:p>
          <a:p>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12</a:t>
            </a:fld>
            <a:endParaRPr lang="en-US" altLang="en-US"/>
          </a:p>
        </p:txBody>
      </p:sp>
    </p:spTree>
    <p:extLst>
      <p:ext uri="{BB962C8B-B14F-4D97-AF65-F5344CB8AC3E}">
        <p14:creationId xmlns:p14="http://schemas.microsoft.com/office/powerpoint/2010/main" val="3249058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a:ln/>
        </p:spPr>
      </p:sp>
      <p:sp>
        <p:nvSpPr>
          <p:cNvPr id="8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All right – so again – think about 4R nutrient management and think about it in the context of the prairies.</a:t>
            </a:r>
            <a:r>
              <a:rPr lang="en-US" altLang="en-US" baseline="0" dirty="0">
                <a:latin typeface="Times" charset="0"/>
                <a:ea typeface="ＭＳ Ｐゴシック" charset="-128"/>
              </a:rPr>
              <a:t>  Getting the right amount in your soils at the right time, in the right place – is important.</a:t>
            </a:r>
          </a:p>
          <a:p>
            <a:pPr marL="0" marR="0" lvl="0" indent="0" algn="l" defTabSz="914400" rtl="0" eaLnBrk="0" fontAlgn="base" latinLnBrk="0" hangingPunct="0">
              <a:lnSpc>
                <a:spcPct val="100000"/>
              </a:lnSpc>
              <a:spcBef>
                <a:spcPct val="30000"/>
              </a:spcBef>
              <a:spcAft>
                <a:spcPct val="0"/>
              </a:spcAft>
              <a:buClrTx/>
              <a:buSzTx/>
              <a:buFontTx/>
              <a:buNone/>
              <a:tabLst/>
              <a:defRPr/>
            </a:pPr>
            <a:br>
              <a:rPr lang="en-US" altLang="en-US" baseline="0" dirty="0">
                <a:latin typeface="Times" charset="0"/>
                <a:ea typeface="ＭＳ Ｐゴシック" charset="-128"/>
              </a:rPr>
            </a:br>
            <a:r>
              <a:rPr lang="en-US" altLang="en-US" baseline="0" dirty="0">
                <a:latin typeface="Times" charset="0"/>
                <a:ea typeface="ＭＳ Ｐゴシック" charset="-128"/>
              </a:rPr>
              <a:t>Consider soil testing – and as you decide on amounts, and placement – consider both agronomy, but also the environment. </a:t>
            </a:r>
            <a:r>
              <a:rPr lang="en-US" dirty="0"/>
              <a:t>You</a:t>
            </a:r>
            <a:r>
              <a:rPr lang="en-US" baseline="0" dirty="0"/>
              <a:t> may want to think differently about managing inputs in a</a:t>
            </a:r>
            <a:r>
              <a:rPr lang="en-US" dirty="0"/>
              <a:t>reas that are wet – and whether you can decrease P inputs that are more likely to reach streams.</a:t>
            </a:r>
          </a:p>
          <a:p>
            <a:br>
              <a:rPr lang="en-US" altLang="en-US" baseline="0" dirty="0">
                <a:latin typeface="Times" charset="0"/>
                <a:ea typeface="ＭＳ Ｐゴシック" charset="-128"/>
              </a:rPr>
            </a:br>
            <a:r>
              <a:rPr lang="en-US" altLang="en-US" baseline="0" dirty="0">
                <a:latin typeface="Times" charset="0"/>
                <a:ea typeface="ＭＳ Ｐゴシック" charset="-128"/>
              </a:rPr>
              <a:t>It is worth noting that – in  any reduced tillage fields –we see really big benefits of reduced tillage to soil moisture and soil carbon.  But, the buildup of P in surface soils creates water quality concerns.  You may want to test for phosphorus stratification, and consider intermittent tillage.  </a:t>
            </a:r>
            <a:endParaRPr lang="en-US" altLang="en-US" dirty="0">
              <a:latin typeface="Times" charset="0"/>
              <a:ea typeface="ＭＳ Ｐゴシック" charset="-128"/>
            </a:endParaRPr>
          </a:p>
        </p:txBody>
      </p:sp>
      <p:sp>
        <p:nvSpPr>
          <p:cNvPr id="8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33D4541-1114-D449-9286-78B0078FACBA}" type="slidenum">
              <a:rPr lang="en-US" altLang="en-US" sz="1200"/>
              <a:pPr/>
              <a:t>13</a:t>
            </a:fld>
            <a:endParaRPr lang="en-US" altLang="en-US" sz="1200"/>
          </a:p>
        </p:txBody>
      </p:sp>
    </p:spTree>
    <p:extLst>
      <p:ext uri="{BB962C8B-B14F-4D97-AF65-F5344CB8AC3E}">
        <p14:creationId xmlns:p14="http://schemas.microsoft.com/office/powerpoint/2010/main" val="2042343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a:ln/>
        </p:spPr>
      </p:sp>
      <p:sp>
        <p:nvSpPr>
          <p:cNvPr id="8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CA" dirty="0"/>
              <a:t>It’s important to</a:t>
            </a:r>
            <a:r>
              <a:rPr lang="en-CA" baseline="0" dirty="0"/>
              <a:t> emphasize that we can see rapid benefits of changing practices to water quality.  And here – we see that after a few years of work to draw down high soil P – by keeping inputs low – we’re successful.  That is – we see a quick response in the soil P – and a very rapid response – with major declines in P in runoff waters.  Best of all – we see yields were maintained.  So – targeting areas with high soil P can definitely help solve water quality concerns and can be done in a way that also maintains high productivity.  </a:t>
            </a:r>
            <a:endParaRPr lang="en-US" altLang="en-US" dirty="0">
              <a:latin typeface="Times" charset="0"/>
              <a:ea typeface="ＭＳ Ｐゴシック" charset="-128"/>
            </a:endParaRPr>
          </a:p>
        </p:txBody>
      </p:sp>
      <p:sp>
        <p:nvSpPr>
          <p:cNvPr id="8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33D4541-1114-D449-9286-78B0078FACBA}" type="slidenum">
              <a:rPr lang="en-US" altLang="en-US" sz="1200"/>
              <a:pPr/>
              <a:t>14</a:t>
            </a:fld>
            <a:endParaRPr lang="en-US" altLang="en-US" sz="1200"/>
          </a:p>
        </p:txBody>
      </p:sp>
    </p:spTree>
    <p:extLst>
      <p:ext uri="{BB962C8B-B14F-4D97-AF65-F5344CB8AC3E}">
        <p14:creationId xmlns:p14="http://schemas.microsoft.com/office/powerpoint/2010/main" val="839983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a:ln/>
        </p:spPr>
      </p:sp>
      <p:sp>
        <p:nvSpPr>
          <p:cNvPr id="8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kern="0" dirty="0">
                <a:solidFill>
                  <a:srgbClr val="FFFFFF"/>
                </a:solidFill>
                <a:latin typeface="Calibri" charset="0"/>
                <a:ea typeface="ＭＳ Ｐゴシック" charset="-128"/>
                <a:cs typeface="Calibri" charset="0"/>
              </a:rPr>
              <a:t>What else can we do?</a:t>
            </a:r>
            <a:br>
              <a:rPr lang="en-CA" altLang="en-US" kern="0" dirty="0">
                <a:solidFill>
                  <a:srgbClr val="FFFFFF"/>
                </a:solidFill>
                <a:latin typeface="Calibri" charset="0"/>
                <a:ea typeface="ＭＳ Ｐゴシック" charset="-128"/>
                <a:cs typeface="Calibri" charset="0"/>
              </a:rPr>
            </a:br>
            <a:r>
              <a:rPr lang="en-CA" altLang="en-US" kern="0" dirty="0">
                <a:solidFill>
                  <a:srgbClr val="FFFFFF"/>
                </a:solidFill>
                <a:latin typeface="Calibri" charset="0"/>
                <a:ea typeface="ＭＳ Ｐゴシック" charset="-128"/>
                <a:cs typeface="Calibri" charset="0"/>
              </a:rPr>
              <a:t>While</a:t>
            </a:r>
            <a:r>
              <a:rPr lang="en-CA" altLang="en-US" kern="0" baseline="0" dirty="0">
                <a:solidFill>
                  <a:srgbClr val="FFFFFF"/>
                </a:solidFill>
                <a:latin typeface="Calibri" charset="0"/>
                <a:ea typeface="ＭＳ Ｐゴシック" charset="-128"/>
                <a:cs typeface="Calibri" charset="0"/>
              </a:rPr>
              <a:t> most producers don’t apply these practices, some do.  Broadcasting fertilizer and late fall and winter manure or fertilizer applications are </a:t>
            </a:r>
            <a:r>
              <a:rPr lang="en-CA" altLang="en-US" kern="0" dirty="0">
                <a:solidFill>
                  <a:srgbClr val="FFFFFF"/>
                </a:solidFill>
                <a:latin typeface="Calibri" charset="0"/>
                <a:ea typeface="ＭＳ Ｐゴシック" charset="-128"/>
                <a:cs typeface="Calibri" charset="0"/>
              </a:rPr>
              <a:t>inefficient – leading to losses in your fields, and high nutrient export – so these practices are</a:t>
            </a:r>
            <a:r>
              <a:rPr lang="en-CA" altLang="en-US" kern="0" baseline="0" dirty="0">
                <a:solidFill>
                  <a:srgbClr val="FFFFFF"/>
                </a:solidFill>
                <a:latin typeface="Calibri" charset="0"/>
                <a:ea typeface="ＭＳ Ｐゴシック" charset="-128"/>
                <a:cs typeface="Calibri" charset="0"/>
              </a:rPr>
              <a:t> strongly discouraged.  Winter bale grazing can also be a concern depending on siting, and management.</a:t>
            </a:r>
            <a:endParaRPr lang="en-CA" altLang="en-US" kern="0" dirty="0">
              <a:solidFill>
                <a:srgbClr val="FFFFFF"/>
              </a:solidFill>
              <a:latin typeface="Calibri" charset="0"/>
              <a:ea typeface="ＭＳ Ｐゴシック" charset="-128"/>
              <a:cs typeface="Calibri" charset="0"/>
            </a:endParaRPr>
          </a:p>
          <a:p>
            <a:endParaRPr lang="en-US" altLang="en-US" dirty="0">
              <a:latin typeface="Times" charset="0"/>
              <a:ea typeface="ＭＳ Ｐゴシック" charset="-128"/>
            </a:endParaRPr>
          </a:p>
        </p:txBody>
      </p:sp>
      <p:sp>
        <p:nvSpPr>
          <p:cNvPr id="8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33D4541-1114-D449-9286-78B0078FACBA}" type="slidenum">
              <a:rPr lang="en-US" altLang="en-US" sz="1200"/>
              <a:pPr/>
              <a:t>15</a:t>
            </a:fld>
            <a:endParaRPr lang="en-US" altLang="en-US" sz="1200"/>
          </a:p>
        </p:txBody>
      </p:sp>
    </p:spTree>
    <p:extLst>
      <p:ext uri="{BB962C8B-B14F-4D97-AF65-F5344CB8AC3E}">
        <p14:creationId xmlns:p14="http://schemas.microsoft.com/office/powerpoint/2010/main" val="684879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a:ln/>
        </p:spPr>
      </p:sp>
      <p:sp>
        <p:nvSpPr>
          <p:cNvPr id="8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kern="0" dirty="0">
                <a:solidFill>
                  <a:srgbClr val="FFFFFF"/>
                </a:solidFill>
                <a:latin typeface="Calibri" charset="0"/>
                <a:ea typeface="ＭＳ Ｐゴシック" charset="-128"/>
                <a:cs typeface="Calibri" charset="0"/>
              </a:rPr>
              <a:t>And the</a:t>
            </a:r>
            <a:r>
              <a:rPr lang="en-CA" altLang="en-US" kern="0" baseline="0" dirty="0">
                <a:solidFill>
                  <a:srgbClr val="FFFFFF"/>
                </a:solidFill>
                <a:latin typeface="Calibri" charset="0"/>
                <a:ea typeface="ＭＳ Ｐゴシック" charset="-128"/>
                <a:cs typeface="Calibri" charset="0"/>
              </a:rPr>
              <a:t> last point – is that – there’s a whole toolbox of practices we can and should think about – that link to the 4Rs, but also link to our understanding of how water moves on the prairies and </a:t>
            </a:r>
            <a:r>
              <a:rPr lang="en-CA" altLang="en-US" kern="0" baseline="0" dirty="0" err="1">
                <a:solidFill>
                  <a:srgbClr val="FFFFFF"/>
                </a:solidFill>
                <a:latin typeface="Calibri" charset="0"/>
                <a:ea typeface="ＭＳ Ｐゴシック" charset="-128"/>
                <a:cs typeface="Calibri" charset="0"/>
              </a:rPr>
              <a:t>and</a:t>
            </a:r>
            <a:r>
              <a:rPr lang="en-CA" altLang="en-US" kern="0" baseline="0" dirty="0">
                <a:solidFill>
                  <a:srgbClr val="FFFFFF"/>
                </a:solidFill>
                <a:latin typeface="Calibri" charset="0"/>
                <a:ea typeface="ＭＳ Ｐゴシック" charset="-128"/>
                <a:cs typeface="Calibri" charset="0"/>
              </a:rPr>
              <a:t> one important example is how we can keep water and nutrients on the land by managing runoff in wetlands, ditches and reservoirs.</a:t>
            </a:r>
            <a:endParaRPr lang="en-CA" altLang="en-US" kern="0" dirty="0">
              <a:solidFill>
                <a:srgbClr val="FFFFFF"/>
              </a:solidFill>
              <a:latin typeface="Calibri" charset="0"/>
              <a:ea typeface="ＭＳ Ｐゴシック" charset="-128"/>
              <a:cs typeface="Calibri" charset="0"/>
            </a:endParaRPr>
          </a:p>
          <a:p>
            <a:endParaRPr lang="en-US" altLang="en-US" dirty="0">
              <a:latin typeface="Times" charset="0"/>
              <a:ea typeface="ＭＳ Ｐゴシック" charset="-128"/>
            </a:endParaRPr>
          </a:p>
        </p:txBody>
      </p:sp>
      <p:sp>
        <p:nvSpPr>
          <p:cNvPr id="8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33D4541-1114-D449-9286-78B0078FACBA}" type="slidenum">
              <a:rPr lang="en-US" altLang="en-US" sz="1200"/>
              <a:pPr/>
              <a:t>16</a:t>
            </a:fld>
            <a:endParaRPr lang="en-US" altLang="en-US" sz="1200"/>
          </a:p>
        </p:txBody>
      </p:sp>
    </p:spTree>
    <p:extLst>
      <p:ext uri="{BB962C8B-B14F-4D97-AF65-F5344CB8AC3E}">
        <p14:creationId xmlns:p14="http://schemas.microsoft.com/office/powerpoint/2010/main" val="1039390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There’s a lot in these ideas–</a:t>
            </a:r>
            <a:r>
              <a:rPr lang="en-US" baseline="0" dirty="0"/>
              <a:t> and these ideas really do best in the hands of people who know the land.  </a:t>
            </a:r>
            <a:endParaRPr lang="en-CA" altLang="en-US" kern="0" dirty="0">
              <a:solidFill>
                <a:srgbClr val="FFFFFF"/>
              </a:solidFill>
              <a:latin typeface="Calibri" charset="0"/>
              <a:ea typeface="ＭＳ Ｐゴシック" charset="-128"/>
              <a:cs typeface="Calibri" charset="0"/>
            </a:endParaRPr>
          </a:p>
          <a:p>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17</a:t>
            </a:fld>
            <a:endParaRPr lang="en-US" altLang="en-US"/>
          </a:p>
        </p:txBody>
      </p:sp>
    </p:spTree>
    <p:extLst>
      <p:ext uri="{BB962C8B-B14F-4D97-AF65-F5344CB8AC3E}">
        <p14:creationId xmlns:p14="http://schemas.microsoft.com/office/powerpoint/2010/main" val="1070218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To close – I want to mention a few things that we do know.</a:t>
            </a:r>
            <a:r>
              <a:rPr lang="en-US" baseline="0" dirty="0"/>
              <a:t> </a:t>
            </a:r>
            <a:br>
              <a:rPr lang="en-US" baseline="0" dirty="0"/>
            </a:br>
            <a:r>
              <a:rPr lang="en-US" baseline="0" dirty="0"/>
              <a:t>While we think of the prairies as pretty dry – there is actually a fair bit of runoff in many years.  </a:t>
            </a:r>
            <a:br>
              <a:rPr lang="en-US" dirty="0"/>
            </a:br>
            <a:r>
              <a:rPr lang="en-US" dirty="0"/>
              <a:t>Although runoff is episodic – snowmelt runoff is a key period where nutrients move downstream.  So thinking about that period, and watching how water moves helps</a:t>
            </a:r>
            <a:r>
              <a:rPr lang="en-US" baseline="0" dirty="0"/>
              <a:t> us manage water and nutrients. </a:t>
            </a:r>
            <a:endParaRPr lang="en-US" dirty="0"/>
          </a:p>
          <a:p>
            <a:pPr algn="l"/>
            <a:br>
              <a:rPr lang="en-US" dirty="0"/>
            </a:br>
            <a:r>
              <a:rPr lang="en-US" dirty="0"/>
              <a:t>Next -- Agricultural soils and residues are really important nutrient sources to lakes and streams. There’s been a bit of a myth that P is fixed in soils .  </a:t>
            </a:r>
            <a:r>
              <a:rPr lang="en-US" dirty="0" err="1"/>
              <a:t>Agronomically</a:t>
            </a:r>
            <a:r>
              <a:rPr lang="en-US" dirty="0"/>
              <a:t> – the P losses don’t matter – but environmentally they</a:t>
            </a:r>
            <a:r>
              <a:rPr lang="en-US" baseline="0" dirty="0"/>
              <a:t> matter a lot. Phosphorus moves a bit more slowly than nitrate – which is why it stratifies in soils and creates problem concentrations in surface soils – but that phosphorus can definitely move downstream. Phosphorus is mobile – and minimizing its movement downstream is important to protect lakes.</a:t>
            </a:r>
          </a:p>
          <a:p>
            <a:pPr algn="l"/>
            <a:endParaRPr lang="en-US" baseline="0" dirty="0"/>
          </a:p>
          <a:p>
            <a:pPr algn="l"/>
            <a:r>
              <a:rPr lang="en-US" baseline="0" dirty="0"/>
              <a:t>And the last point – is really that producers know their lands, and what will work.  It’s complex, and of course, there are many </a:t>
            </a:r>
            <a:r>
              <a:rPr lang="en-US" baseline="0" dirty="0" err="1"/>
              <a:t>many</a:t>
            </a:r>
            <a:r>
              <a:rPr lang="en-US" baseline="0" dirty="0"/>
              <a:t> considerations for producers in planning their operations, and lots of good practices to draw on for ideas, lots of leading producers engaging best practices to support both agronomic and environmental goals.  </a:t>
            </a: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18</a:t>
            </a:fld>
            <a:endParaRPr lang="en-US" altLang="en-US"/>
          </a:p>
        </p:txBody>
      </p:sp>
    </p:spTree>
    <p:extLst>
      <p:ext uri="{BB962C8B-B14F-4D97-AF65-F5344CB8AC3E}">
        <p14:creationId xmlns:p14="http://schemas.microsoft.com/office/powerpoint/2010/main" val="3699529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9C626AC-3647-F14B-905E-844C6F117A5B}" type="slidenum">
              <a:rPr lang="en-US" altLang="en-US" sz="1200"/>
              <a:pPr/>
              <a:t>19</a:t>
            </a:fld>
            <a:endParaRPr lang="en-US" altLang="en-US" sz="1200"/>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r>
              <a:rPr lang="en-US" altLang="en-US" dirty="0">
                <a:latin typeface="Times" charset="0"/>
                <a:ea typeface="ＭＳ Ｐゴシック" charset="-128"/>
              </a:rPr>
              <a:t>OK – so let’s come back to this initial idea.  </a:t>
            </a:r>
            <a:br>
              <a:rPr lang="en-US" altLang="en-US" dirty="0">
                <a:latin typeface="Times" charset="0"/>
                <a:ea typeface="ＭＳ Ｐゴシック" charset="-128"/>
              </a:rPr>
            </a:br>
            <a:r>
              <a:rPr lang="en-US" altLang="en-US" dirty="0">
                <a:latin typeface="Times" charset="0"/>
                <a:ea typeface="ＭＳ Ｐゴシック" charset="-128"/>
              </a:rPr>
              <a:t>There is a problem – and it’s a tricky one.  Water quality, and blooms are worsening</a:t>
            </a:r>
            <a:r>
              <a:rPr lang="en-US" altLang="en-US" baseline="0" dirty="0">
                <a:latin typeface="Times" charset="0"/>
                <a:ea typeface="ＭＳ Ｐゴシック" charset="-128"/>
              </a:rPr>
              <a:t> – impacting our recreational waters, and drinking waters but phosphorus and using phosphorus wisely is crucial to agricultural production.  </a:t>
            </a:r>
            <a:endParaRPr lang="en-US" altLang="en-US" dirty="0">
              <a:latin typeface="Times" charset="0"/>
              <a:ea typeface="ＭＳ Ｐゴシック" charset="-128"/>
            </a:endParaRPr>
          </a:p>
        </p:txBody>
      </p:sp>
    </p:spTree>
    <p:extLst>
      <p:ext uri="{BB962C8B-B14F-4D97-AF65-F5344CB8AC3E}">
        <p14:creationId xmlns:p14="http://schemas.microsoft.com/office/powerpoint/2010/main" val="4228916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good news is -- by understanding water and nutrient movement</a:t>
            </a:r>
            <a:r>
              <a:rPr lang="en-US" baseline="0" dirty="0"/>
              <a:t> in our landscape – and key factors such as the importance of snowmelt and mobility of soil phosphorus – we can really take best advantage of the toolbox of approaches we have to manage both nutrients and water for agriculture and the environment.  </a:t>
            </a:r>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20</a:t>
            </a:fld>
            <a:endParaRPr lang="en-US" altLang="en-US"/>
          </a:p>
        </p:txBody>
      </p:sp>
    </p:spTree>
    <p:extLst>
      <p:ext uri="{BB962C8B-B14F-4D97-AF65-F5344CB8AC3E}">
        <p14:creationId xmlns:p14="http://schemas.microsoft.com/office/powerpoint/2010/main" val="3712023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this presentation is just an overview – and there are many resources you may want to go to.  We’ve developed a blog – here with information for crop and livestock producers, as well as watershed groups.  This covers things like nutrient management, bale grazing, and drainage .  </a:t>
            </a:r>
            <a:br>
              <a:rPr lang="en-US" baseline="0" dirty="0"/>
            </a:br>
            <a:br>
              <a:rPr lang="en-US" baseline="0" dirty="0"/>
            </a:br>
            <a:r>
              <a:rPr lang="en-US" baseline="0" dirty="0"/>
              <a:t>We invite people to reach out with questions and insights</a:t>
            </a:r>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21</a:t>
            </a:fld>
            <a:endParaRPr lang="en-US" altLang="en-US"/>
          </a:p>
        </p:txBody>
      </p:sp>
    </p:spTree>
    <p:extLst>
      <p:ext uri="{BB962C8B-B14F-4D97-AF65-F5344CB8AC3E}">
        <p14:creationId xmlns:p14="http://schemas.microsoft.com/office/powerpoint/2010/main" val="2927384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with that – I’ll acknowledge that I’m the voice on the recording – but there’s a huge network</a:t>
            </a:r>
            <a:r>
              <a:rPr lang="en-US" baseline="0" dirty="0"/>
              <a:t> of folks who’ve built our understanding of the prairies, nutrient management issues, nutrient management solutions, and – helped on communications.  This really has been built off of hundreds of conversations, meetings, and papers – as well as years of research funding from multiple sources with the hope of finding good, pragmatic solutions for agricultural production and water quality in the prairies.  </a:t>
            </a:r>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22</a:t>
            </a:fld>
            <a:endParaRPr lang="en-US" altLang="en-US"/>
          </a:p>
        </p:txBody>
      </p:sp>
    </p:spTree>
    <p:extLst>
      <p:ext uri="{BB962C8B-B14F-4D97-AF65-F5344CB8AC3E}">
        <p14:creationId xmlns:p14="http://schemas.microsoft.com/office/powerpoint/2010/main" val="1940748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listening – I hope</a:t>
            </a:r>
            <a:r>
              <a:rPr lang="en-US" baseline="0" dirty="0"/>
              <a:t> this has helped understand and consider nutrient solutions for prairie land and water</a:t>
            </a:r>
            <a:endParaRPr lang="en-US" dirty="0"/>
          </a:p>
        </p:txBody>
      </p:sp>
      <p:sp>
        <p:nvSpPr>
          <p:cNvPr id="4" name="Slide Number Placeholder 3"/>
          <p:cNvSpPr>
            <a:spLocks noGrp="1"/>
          </p:cNvSpPr>
          <p:nvPr>
            <p:ph type="sldNum" sz="quarter" idx="10"/>
          </p:nvPr>
        </p:nvSpPr>
        <p:spPr/>
        <p:txBody>
          <a:bodyPr/>
          <a:lstStyle/>
          <a:p>
            <a:pPr>
              <a:defRPr/>
            </a:pPr>
            <a:fld id="{7CED1E75-50C5-E747-ADC7-8315CFF181D7}" type="slidenum">
              <a:rPr lang="en-US" altLang="en-US" smtClean="0"/>
              <a:pPr>
                <a:defRPr/>
              </a:pPr>
              <a:t>23</a:t>
            </a:fld>
            <a:endParaRPr lang="en-US" altLang="en-US"/>
          </a:p>
        </p:txBody>
      </p:sp>
    </p:spTree>
    <p:extLst>
      <p:ext uri="{BB962C8B-B14F-4D97-AF65-F5344CB8AC3E}">
        <p14:creationId xmlns:p14="http://schemas.microsoft.com/office/powerpoint/2010/main" val="35489922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8494713" y="5318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a:p>
        </p:txBody>
      </p:sp>
      <p:sp>
        <p:nvSpPr>
          <p:cNvPr id="6147" name="Rectangle 3"/>
          <p:cNvSpPr>
            <a:spLocks noGrp="1" noChangeArrowheads="1"/>
          </p:cNvSpPr>
          <p:nvPr>
            <p:ph type="ctrTitle"/>
          </p:nvPr>
        </p:nvSpPr>
        <p:spPr>
          <a:xfrm>
            <a:off x="533400" y="2362200"/>
            <a:ext cx="8027988" cy="990600"/>
          </a:xfrm>
          <a:prstGeom prst="rect">
            <a:avLst/>
          </a:prstGeom>
          <a:effectLst/>
        </p:spPr>
        <p:txBody>
          <a:bodyPr/>
          <a:lstStyle>
            <a:lvl1pPr algn="ctr">
              <a:defRPr sz="4800" b="1" i="0" baseline="0">
                <a:solidFill>
                  <a:schemeClr val="tx1"/>
                </a:solidFill>
                <a:latin typeface="Calibri"/>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33400" y="3200400"/>
            <a:ext cx="8032750" cy="685800"/>
          </a:xfrm>
          <a:prstGeom prst="rect">
            <a:avLst/>
          </a:prstGeom>
          <a:effectLst/>
        </p:spPr>
        <p:txBody>
          <a:bodyPr/>
          <a:lstStyle>
            <a:lvl1pPr marL="0" indent="0" algn="ctr">
              <a:buFont typeface="Wingdings" pitchFamily="-108" charset="2"/>
              <a:buNone/>
              <a:defRPr sz="2400">
                <a:solidFill>
                  <a:schemeClr val="tx1"/>
                </a:solidFill>
                <a:latin typeface="Calibri"/>
                <a:cs typeface="Calibri"/>
              </a:defRPr>
            </a:lvl1pPr>
          </a:lstStyle>
          <a:p>
            <a:r>
              <a:rPr lang="en-US"/>
              <a:t>Click to edit Master subtitle style</a:t>
            </a:r>
            <a:endParaRPr lang="en-CA" dirty="0"/>
          </a:p>
        </p:txBody>
      </p:sp>
      <p:pic>
        <p:nvPicPr>
          <p:cNvPr id="7" name="Picture 6">
            <a:extLst>
              <a:ext uri="{FF2B5EF4-FFF2-40B4-BE49-F238E27FC236}">
                <a16:creationId xmlns:a16="http://schemas.microsoft.com/office/drawing/2014/main" id="{2CBDDAA5-2D29-EE48-B006-C2EED5D045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28600" y="233185"/>
            <a:ext cx="1746698" cy="52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552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0" y="0"/>
            <a:ext cx="9144000" cy="6858000"/>
          </a:xfrm>
          <a:prstGeom prst="rect">
            <a:avLst/>
          </a:prstGeom>
        </p:spPr>
      </p:pic>
      <p:sp>
        <p:nvSpPr>
          <p:cNvPr id="4" name="Rectangle 8"/>
          <p:cNvSpPr>
            <a:spLocks noChangeArrowheads="1"/>
          </p:cNvSpPr>
          <p:nvPr userDrawn="1"/>
        </p:nvSpPr>
        <p:spPr bwMode="auto">
          <a:xfrm>
            <a:off x="8494713" y="5318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a:p>
        </p:txBody>
      </p:sp>
      <p:sp>
        <p:nvSpPr>
          <p:cNvPr id="6147" name="Rectangle 3"/>
          <p:cNvSpPr>
            <a:spLocks noGrp="1" noChangeArrowheads="1"/>
          </p:cNvSpPr>
          <p:nvPr>
            <p:ph type="ctrTitle"/>
          </p:nvPr>
        </p:nvSpPr>
        <p:spPr>
          <a:xfrm>
            <a:off x="558800" y="2362200"/>
            <a:ext cx="8027988" cy="990600"/>
          </a:xfrm>
          <a:prstGeom prst="rect">
            <a:avLst/>
          </a:prstGeom>
          <a:effectLst/>
        </p:spPr>
        <p:txBody>
          <a:bodyPr/>
          <a:lstStyle>
            <a:lvl1pPr algn="ctr">
              <a:defRPr sz="4800" b="1" i="0" baseline="0">
                <a:solidFill>
                  <a:srgbClr val="FFFFFF"/>
                </a:solidFill>
                <a:latin typeface="Calibri"/>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58800" y="3200400"/>
            <a:ext cx="8032750" cy="685800"/>
          </a:xfrm>
          <a:prstGeom prst="rect">
            <a:avLst/>
          </a:prstGeom>
          <a:effectLst/>
        </p:spPr>
        <p:txBody>
          <a:bodyPr/>
          <a:lstStyle>
            <a:lvl1pPr marL="0" indent="0" algn="ctr">
              <a:buFont typeface="Wingdings" pitchFamily="-108" charset="2"/>
              <a:buNone/>
              <a:defRPr sz="2400" baseline="0">
                <a:solidFill>
                  <a:srgbClr val="FFFFFF"/>
                </a:solidFill>
                <a:latin typeface="Calibri"/>
                <a:cs typeface="Calibri"/>
              </a:defRPr>
            </a:lvl1pPr>
          </a:lstStyle>
          <a:p>
            <a:r>
              <a:rPr lang="en-US"/>
              <a:t>Click to edit Master subtitle style</a:t>
            </a:r>
            <a:endParaRPr lang="en-CA" dirty="0"/>
          </a:p>
        </p:txBody>
      </p:sp>
      <p:pic>
        <p:nvPicPr>
          <p:cNvPr id="7" name="Picture 6">
            <a:extLst>
              <a:ext uri="{FF2B5EF4-FFF2-40B4-BE49-F238E27FC236}">
                <a16:creationId xmlns:a16="http://schemas.microsoft.com/office/drawing/2014/main" id="{4C662CFA-04FF-854F-996A-40176BE4CCD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228601" y="233185"/>
            <a:ext cx="1746696" cy="52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0" y="0"/>
            <a:ext cx="9144000" cy="6858000"/>
          </a:xfrm>
          <a:prstGeom prst="rect">
            <a:avLst/>
          </a:prstGeom>
        </p:spPr>
      </p:pic>
      <p:sp>
        <p:nvSpPr>
          <p:cNvPr id="4" name="Rectangle 8"/>
          <p:cNvSpPr>
            <a:spLocks noChangeArrowheads="1"/>
          </p:cNvSpPr>
          <p:nvPr userDrawn="1"/>
        </p:nvSpPr>
        <p:spPr bwMode="auto">
          <a:xfrm>
            <a:off x="8494713" y="5318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a:p>
        </p:txBody>
      </p:sp>
      <p:sp>
        <p:nvSpPr>
          <p:cNvPr id="6147" name="Rectangle 3"/>
          <p:cNvSpPr>
            <a:spLocks noGrp="1" noChangeArrowheads="1"/>
          </p:cNvSpPr>
          <p:nvPr>
            <p:ph type="ctrTitle"/>
          </p:nvPr>
        </p:nvSpPr>
        <p:spPr>
          <a:xfrm>
            <a:off x="533400" y="2362200"/>
            <a:ext cx="8027988" cy="990600"/>
          </a:xfrm>
          <a:prstGeom prst="rect">
            <a:avLst/>
          </a:prstGeom>
          <a:effectLst/>
        </p:spPr>
        <p:txBody>
          <a:bodyPr/>
          <a:lstStyle>
            <a:lvl1pPr algn="ctr">
              <a:defRPr sz="4800" b="1" i="0" baseline="0">
                <a:solidFill>
                  <a:srgbClr val="FFFFFF"/>
                </a:solidFill>
                <a:latin typeface="Calibri"/>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33400" y="3200400"/>
            <a:ext cx="8032750" cy="685800"/>
          </a:xfrm>
          <a:prstGeom prst="rect">
            <a:avLst/>
          </a:prstGeom>
          <a:effectLst/>
        </p:spPr>
        <p:txBody>
          <a:bodyPr/>
          <a:lstStyle>
            <a:lvl1pPr marL="0" indent="0" algn="ctr">
              <a:buFont typeface="Wingdings" pitchFamily="-108" charset="2"/>
              <a:buNone/>
              <a:defRPr sz="2400" baseline="0">
                <a:solidFill>
                  <a:srgbClr val="FFFFFF"/>
                </a:solidFill>
                <a:latin typeface="Calibri"/>
                <a:cs typeface="Calibri"/>
              </a:defRPr>
            </a:lvl1pPr>
          </a:lstStyle>
          <a:p>
            <a:r>
              <a:rPr lang="en-US"/>
              <a:t>Click to edit Master subtitle style</a:t>
            </a:r>
            <a:endParaRPr lang="en-CA" dirty="0"/>
          </a:p>
        </p:txBody>
      </p:sp>
      <p:pic>
        <p:nvPicPr>
          <p:cNvPr id="8" name="Picture 7">
            <a:extLst>
              <a:ext uri="{FF2B5EF4-FFF2-40B4-BE49-F238E27FC236}">
                <a16:creationId xmlns:a16="http://schemas.microsoft.com/office/drawing/2014/main" id="{5B15E4C4-BE67-D742-8F69-29EC443858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228601" y="233185"/>
            <a:ext cx="1746696" cy="52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550275" cy="609600"/>
          </a:xfrm>
          <a:prstGeom prst="rect">
            <a:avLst/>
          </a:prstGeom>
        </p:spPr>
        <p:txBody>
          <a:bodyPr/>
          <a:lstStyle>
            <a:lvl1pPr algn="ctr">
              <a:defRPr baseline="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228600" y="1600200"/>
            <a:ext cx="8550275" cy="449580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50A1DFFA-228C-5C45-ACAE-24139541CA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28600" y="233185"/>
            <a:ext cx="1746698" cy="52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55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pic>
        <p:nvPicPr>
          <p:cNvPr id="5" name="Picture 4">
            <a:extLst>
              <a:ext uri="{FF2B5EF4-FFF2-40B4-BE49-F238E27FC236}">
                <a16:creationId xmlns:a16="http://schemas.microsoft.com/office/drawing/2014/main" id="{D8EAF9E6-96C8-0440-9A60-C023EFCAE7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28600" y="233185"/>
            <a:ext cx="1746698" cy="52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79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1662" y="1524000"/>
            <a:ext cx="3817938" cy="4495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524000"/>
            <a:ext cx="3810000" cy="4495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p:cNvSpPr>
            <a:spLocks noGrp="1"/>
          </p:cNvSpPr>
          <p:nvPr>
            <p:ph type="title"/>
          </p:nvPr>
        </p:nvSpPr>
        <p:spPr>
          <a:xfrm>
            <a:off x="457200" y="609600"/>
            <a:ext cx="8229600" cy="685800"/>
          </a:xfrm>
          <a:prstGeom prst="rect">
            <a:avLst/>
          </a:prstGeom>
        </p:spPr>
        <p:txBody>
          <a:bodyPr/>
          <a:lstStyle>
            <a:lvl1pPr>
              <a:defRPr>
                <a:solidFill>
                  <a:srgbClr val="719500"/>
                </a:solidFill>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283CEA5A-ECDB-C84E-830D-3AE31616E85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28600" y="233185"/>
            <a:ext cx="1746698" cy="52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9046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85800"/>
          </a:xfrm>
          <a:prstGeom prst="rect">
            <a:avLst/>
          </a:prstGeom>
        </p:spPr>
        <p:txBody>
          <a:bodyPr/>
          <a:lstStyle>
            <a:lvl1pPr>
              <a:defRPr>
                <a:solidFill>
                  <a:srgbClr val="7195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428750"/>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068512"/>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428750"/>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068512"/>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74748EF3-F18D-E24B-8558-187DFA0AB2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28600" y="233185"/>
            <a:ext cx="1746698" cy="52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3437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3008313" cy="914400"/>
          </a:xfrm>
          <a:prstGeom prst="rect">
            <a:avLst/>
          </a:prstGeom>
        </p:spPr>
        <p:txBody>
          <a:bodyPr anchor="b"/>
          <a:lstStyle>
            <a:lvl1pPr algn="l">
              <a:defRPr sz="2000" b="1">
                <a:solidFill>
                  <a:srgbClr val="719500"/>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762000"/>
            <a:ext cx="5111750" cy="53641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676400"/>
            <a:ext cx="3008313" cy="4449763"/>
          </a:xfrm>
          <a:prstGeom prst="rect">
            <a:avLst/>
          </a:prstGeom>
        </p:spPr>
        <p:txBody>
          <a:bodyPr/>
          <a:lstStyle>
            <a:lvl1pPr marL="0" indent="0">
              <a:buNone/>
              <a:defRPr sz="1400">
                <a:solidFill>
                  <a:srgbClr val="7195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pic>
        <p:nvPicPr>
          <p:cNvPr id="6" name="Picture 5">
            <a:extLst>
              <a:ext uri="{FF2B5EF4-FFF2-40B4-BE49-F238E27FC236}">
                <a16:creationId xmlns:a16="http://schemas.microsoft.com/office/drawing/2014/main" id="{60023297-D4E5-5640-A9EE-0AABA110291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28600" y="233185"/>
            <a:ext cx="1746698" cy="52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990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solidFill>
                  <a:srgbClr val="719500"/>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pic>
        <p:nvPicPr>
          <p:cNvPr id="6" name="Picture 5">
            <a:extLst>
              <a:ext uri="{FF2B5EF4-FFF2-40B4-BE49-F238E27FC236}">
                <a16:creationId xmlns:a16="http://schemas.microsoft.com/office/drawing/2014/main" id="{21F126B4-926B-4B49-A52D-141AFD6E66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28600" y="233185"/>
            <a:ext cx="1746698" cy="52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364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E11ABD-0D1B-4540-934A-FFF9BBD6129B}" type="datetimeFigureOut">
              <a:rPr lang="en-US" smtClean="0"/>
              <a:t>4/27/2021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AE4844-EED2-43AD-ABE5-0C1CDC004EC8}" type="slidenum">
              <a:rPr lang="en-US" smtClean="0"/>
              <a:t>‹#›</a:t>
            </a:fld>
            <a:endParaRPr lang="en-US"/>
          </a:p>
        </p:txBody>
      </p:sp>
    </p:spTree>
    <p:extLst>
      <p:ext uri="{BB962C8B-B14F-4D97-AF65-F5344CB8AC3E}">
        <p14:creationId xmlns:p14="http://schemas.microsoft.com/office/powerpoint/2010/main" val="444031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7"/>
          <p:cNvPicPr>
            <a:picLocks noChangeAspect="1"/>
          </p:cNvPicPr>
          <p:nvPr userDrawn="1"/>
        </p:nvPicPr>
        <p:blipFill>
          <a:blip r:embed="rId1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49" r:id="rId4"/>
    <p:sldLayoutId id="2147483950" r:id="rId5"/>
    <p:sldLayoutId id="2147483951" r:id="rId6"/>
    <p:sldLayoutId id="2147483952" r:id="rId7"/>
    <p:sldLayoutId id="2147483955" r:id="rId8"/>
    <p:sldLayoutId id="2147483956" r:id="rId9"/>
    <p:sldLayoutId id="2147483962" r:id="rId10"/>
  </p:sldLayoutIdLst>
  <p:txStyles>
    <p:titleStyle>
      <a:lvl1pPr algn="l" rtl="0" eaLnBrk="1" fontAlgn="base" hangingPunct="1">
        <a:spcBef>
          <a:spcPct val="0"/>
        </a:spcBef>
        <a:spcAft>
          <a:spcPct val="0"/>
        </a:spcAft>
        <a:defRPr sz="4400">
          <a:solidFill>
            <a:srgbClr val="595959"/>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p:titleStyle>
    <p:bodyStyle>
      <a:lvl1pPr marL="269875" indent="-269875" algn="l" rtl="0" eaLnBrk="1" fontAlgn="base" hangingPunct="1">
        <a:spcBef>
          <a:spcPct val="20000"/>
        </a:spcBef>
        <a:spcAft>
          <a:spcPct val="0"/>
        </a:spcAft>
        <a:buSzPct val="75000"/>
        <a:buFont typeface="Wingdings" charset="2"/>
        <a:buChar char="§"/>
        <a:defRPr sz="2800">
          <a:solidFill>
            <a:srgbClr val="000000"/>
          </a:solidFill>
          <a:latin typeface="Calibri"/>
          <a:ea typeface="ＭＳ Ｐゴシック" pitchFamily="-108" charset="-128"/>
          <a:cs typeface="Calibri"/>
        </a:defRPr>
      </a:lvl1pPr>
      <a:lvl2pPr marL="914400" indent="-457200" algn="l" rtl="0" eaLnBrk="1" fontAlgn="base" hangingPunct="1">
        <a:spcBef>
          <a:spcPct val="20000"/>
        </a:spcBef>
        <a:spcAft>
          <a:spcPct val="0"/>
        </a:spcAft>
        <a:buSzPct val="75000"/>
        <a:buFont typeface="Arial" charset="0"/>
        <a:buAutoNum type="alphaLcParenR"/>
        <a:defRPr sz="2400">
          <a:solidFill>
            <a:srgbClr val="000000"/>
          </a:solidFill>
          <a:latin typeface="Calibri"/>
          <a:ea typeface="ＭＳ Ｐゴシック" pitchFamily="-108" charset="-128"/>
          <a:cs typeface="Calibri"/>
        </a:defRPr>
      </a:lvl2pPr>
      <a:lvl3pPr marL="1371600" indent="-457200" algn="l" rtl="0" eaLnBrk="1" fontAlgn="base" hangingPunct="1">
        <a:spcBef>
          <a:spcPct val="20000"/>
        </a:spcBef>
        <a:spcAft>
          <a:spcPct val="0"/>
        </a:spcAft>
        <a:buFont typeface="Times" charset="0"/>
        <a:buChar char="•"/>
        <a:defRPr sz="2000">
          <a:solidFill>
            <a:srgbClr val="000000"/>
          </a:solidFill>
          <a:latin typeface="Calibri"/>
          <a:ea typeface="ＭＳ Ｐゴシック" pitchFamily="-108" charset="-128"/>
          <a:cs typeface="Calibri"/>
        </a:defRPr>
      </a:lvl3pPr>
      <a:lvl4pPr marL="1752600" indent="-381000" algn="l" rtl="0" eaLnBrk="1" fontAlgn="base" hangingPunct="1">
        <a:spcBef>
          <a:spcPct val="20000"/>
        </a:spcBef>
        <a:spcAft>
          <a:spcPct val="0"/>
        </a:spcAft>
        <a:buFont typeface="Times" charset="0"/>
        <a:buChar char="•"/>
        <a:defRPr sz="1600">
          <a:solidFill>
            <a:srgbClr val="000000"/>
          </a:solidFill>
          <a:latin typeface="Calibri"/>
          <a:ea typeface="ＭＳ Ｐゴシック" pitchFamily="-108" charset="-128"/>
          <a:cs typeface="Calibri"/>
        </a:defRPr>
      </a:lvl4pPr>
      <a:lvl5pPr marL="2209800" indent="-381000" algn="l" rtl="0" eaLnBrk="1" fontAlgn="base" hangingPunct="1">
        <a:spcBef>
          <a:spcPct val="20000"/>
        </a:spcBef>
        <a:spcAft>
          <a:spcPct val="0"/>
        </a:spcAft>
        <a:buFont typeface="Times" charset="0"/>
        <a:buChar char="•"/>
        <a:defRPr sz="1600">
          <a:solidFill>
            <a:srgbClr val="000000"/>
          </a:solidFill>
          <a:latin typeface="Calibri"/>
          <a:ea typeface="ＭＳ Ｐゴシック" pitchFamily="-108" charset="-128"/>
          <a:cs typeface="Calibri"/>
        </a:defRPr>
      </a:lvl5pPr>
      <a:lvl6pPr marL="2667000" indent="-381000" algn="l" rtl="0" eaLnBrk="1" fontAlgn="base" hangingPunct="1">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6pPr>
      <a:lvl7pPr marL="3124200" indent="-381000" algn="l" rtl="0" eaLnBrk="1" fontAlgn="base" hangingPunct="1">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7pPr>
      <a:lvl8pPr marL="3581400" indent="-381000" algn="l" rtl="0" eaLnBrk="1" fontAlgn="base" hangingPunct="1">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8pPr>
      <a:lvl9pPr marL="4038600" indent="-381000" algn="l" rtl="0" eaLnBrk="1" fontAlgn="base" hangingPunct="1">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emf"/><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hyperlink" Target="https://words.usask.ca/agwaterquality/" TargetMode="External"/><Relationship Id="rId7"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10212" y="0"/>
            <a:ext cx="9665578" cy="6858000"/>
          </a:xfrm>
          <a:prstGeom prst="rect">
            <a:avLst/>
          </a:prstGeom>
        </p:spPr>
      </p:pic>
      <p:sp>
        <p:nvSpPr>
          <p:cNvPr id="5122" name="Rectangle 5"/>
          <p:cNvSpPr>
            <a:spLocks noChangeArrowheads="1"/>
          </p:cNvSpPr>
          <p:nvPr/>
        </p:nvSpPr>
        <p:spPr bwMode="auto">
          <a:xfrm>
            <a:off x="2405063" y="3438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124" name="Title 1"/>
          <p:cNvSpPr>
            <a:spLocks noGrp="1"/>
          </p:cNvSpPr>
          <p:nvPr>
            <p:ph type="ctrTitle"/>
          </p:nvPr>
        </p:nvSpPr>
        <p:spPr bwMode="auto">
          <a:xfrm>
            <a:off x="533400" y="2181224"/>
            <a:ext cx="8027988" cy="1933576"/>
          </a:xfrm>
          <a:solidFill>
            <a:schemeClr val="accent6">
              <a:lumMod val="75000"/>
            </a:schemeClr>
          </a:solidFill>
        </p:spPr>
        <p:txBody>
          <a:bodyPr vert="horz" wrap="square" lIns="91440" tIns="45720" rIns="91440" bIns="45720" numCol="1" anchor="t" anchorCtr="0" compatLnSpc="1">
            <a:prstTxWarp prst="textNoShape">
              <a:avLst/>
            </a:prstTxWarp>
          </a:bodyPr>
          <a:lstStyle/>
          <a:p>
            <a:pPr>
              <a:spcBef>
                <a:spcPts val="1800"/>
              </a:spcBef>
              <a:spcAft>
                <a:spcPts val="0"/>
              </a:spcAft>
            </a:pPr>
            <a:r>
              <a:rPr lang="en-US" altLang="en-US" dirty="0">
                <a:solidFill>
                  <a:srgbClr val="FFFFFF"/>
                </a:solidFill>
                <a:latin typeface="Calibri" charset="0"/>
                <a:ea typeface="ＭＳ Ｐゴシック" charset="-128"/>
                <a:cs typeface="Calibri" charset="0"/>
              </a:rPr>
              <a:t>Land and water</a:t>
            </a:r>
            <a:br>
              <a:rPr lang="en-US" altLang="en-US" dirty="0">
                <a:solidFill>
                  <a:srgbClr val="FFFFFF"/>
                </a:solidFill>
                <a:latin typeface="Calibri" charset="0"/>
                <a:ea typeface="ＭＳ Ｐゴシック" charset="-128"/>
                <a:cs typeface="Calibri" charset="0"/>
              </a:rPr>
            </a:br>
            <a:r>
              <a:rPr lang="en-US" altLang="en-US" sz="2400" dirty="0">
                <a:solidFill>
                  <a:schemeClr val="bg1">
                    <a:lumMod val="20000"/>
                    <a:lumOff val="80000"/>
                  </a:schemeClr>
                </a:solidFill>
                <a:latin typeface="Calibri" charset="0"/>
                <a:ea typeface="ＭＳ Ｐゴシック" charset="-128"/>
                <a:cs typeface="Calibri" charset="0"/>
              </a:rPr>
              <a:t>– </a:t>
            </a:r>
            <a:r>
              <a:rPr lang="en-US" altLang="en-US" sz="2400" dirty="0">
                <a:solidFill>
                  <a:srgbClr val="FFFFFF"/>
                </a:solidFill>
                <a:latin typeface="Calibri" charset="0"/>
                <a:ea typeface="ＭＳ Ｐゴシック" charset="-128"/>
                <a:cs typeface="Calibri" charset="0"/>
              </a:rPr>
              <a:t>Supporting productive agricultural lands, and healthy waters  by keeping nutrients on the land</a:t>
            </a:r>
            <a:r>
              <a:rPr lang="en-US" altLang="en-US" sz="2400" dirty="0">
                <a:solidFill>
                  <a:schemeClr val="bg1">
                    <a:lumMod val="20000"/>
                    <a:lumOff val="80000"/>
                  </a:schemeClr>
                </a:solidFill>
                <a:latin typeface="Calibri" charset="0"/>
                <a:ea typeface="ＭＳ Ｐゴシック" charset="-128"/>
                <a:cs typeface="Calibri" charset="0"/>
              </a:rPr>
              <a:t> –</a:t>
            </a:r>
            <a:br>
              <a:rPr lang="en-US" altLang="en-US" sz="2400" dirty="0">
                <a:solidFill>
                  <a:srgbClr val="FFFFFF"/>
                </a:solidFill>
                <a:latin typeface="Calibri" charset="0"/>
                <a:ea typeface="ＭＳ Ｐゴシック" charset="-128"/>
                <a:cs typeface="Calibri" charset="0"/>
              </a:rPr>
            </a:br>
            <a:r>
              <a:rPr lang="en-US" altLang="en-US" sz="2400" dirty="0">
                <a:solidFill>
                  <a:srgbClr val="FFFFFF"/>
                </a:solidFill>
                <a:latin typeface="Calibri" charset="0"/>
                <a:ea typeface="ＭＳ Ｐゴシック" charset="-128"/>
                <a:cs typeface="Calibri" charset="0"/>
              </a:rPr>
              <a:t>Helen Baulch</a:t>
            </a:r>
            <a:endParaRPr lang="en-US" altLang="en-US" sz="4400" dirty="0">
              <a:solidFill>
                <a:srgbClr val="FFFFFF"/>
              </a:solidFill>
              <a:latin typeface="Calibri" charset="0"/>
              <a:ea typeface="ＭＳ Ｐゴシック" charset="-128"/>
              <a:cs typeface="Calibri" charset="0"/>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auto">
          <a:xfrm>
            <a:off x="228600" y="231589"/>
            <a:ext cx="1746698" cy="5304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ADCC21E-F45B-E54A-88B6-C0206E7D2E1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sp>
        <p:nvSpPr>
          <p:cNvPr id="7" name="Rounded Rectangle 6"/>
          <p:cNvSpPr>
            <a:spLocks noChangeAspect="1"/>
          </p:cNvSpPr>
          <p:nvPr/>
        </p:nvSpPr>
        <p:spPr>
          <a:xfrm>
            <a:off x="569536" y="4267200"/>
            <a:ext cx="1499340" cy="1453906"/>
          </a:xfrm>
          <a:prstGeom prst="roundRect">
            <a:avLst/>
          </a:prstGeom>
          <a:blipFill>
            <a:blip r:embed="rId7"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8" name="Rounded Rectangle 7"/>
          <p:cNvSpPr>
            <a:spLocks noChangeAspect="1"/>
          </p:cNvSpPr>
          <p:nvPr/>
        </p:nvSpPr>
        <p:spPr>
          <a:xfrm>
            <a:off x="2819400" y="4267200"/>
            <a:ext cx="1499340" cy="1453906"/>
          </a:xfrm>
          <a:prstGeom prst="roundRect">
            <a:avLst/>
          </a:prstGeom>
          <a:blipFill>
            <a:blip r:embed="rId8"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9" name="Rounded Rectangle 8"/>
          <p:cNvSpPr>
            <a:spLocks noChangeAspect="1"/>
          </p:cNvSpPr>
          <p:nvPr/>
        </p:nvSpPr>
        <p:spPr>
          <a:xfrm>
            <a:off x="4901460" y="4267200"/>
            <a:ext cx="1499340" cy="1453906"/>
          </a:xfrm>
          <a:prstGeom prst="roundRect">
            <a:avLst/>
          </a:prstGeom>
          <a:blipFill>
            <a:blip r:embed="rId9"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10" name="Rounded Rectangle 9"/>
          <p:cNvSpPr>
            <a:spLocks noChangeAspect="1"/>
          </p:cNvSpPr>
          <p:nvPr/>
        </p:nvSpPr>
        <p:spPr>
          <a:xfrm>
            <a:off x="7035060" y="4267200"/>
            <a:ext cx="1499340" cy="1453906"/>
          </a:xfrm>
          <a:prstGeom prst="roundRect">
            <a:avLst/>
          </a:prstGeom>
          <a:blipFill>
            <a:blip r:embed="rId10"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5" name="Rectangle 4"/>
          <p:cNvSpPr/>
          <p:nvPr/>
        </p:nvSpPr>
        <p:spPr>
          <a:xfrm>
            <a:off x="3048000" y="5638800"/>
            <a:ext cx="6172200" cy="738664"/>
          </a:xfrm>
          <a:prstGeom prst="rect">
            <a:avLst/>
          </a:prstGeom>
        </p:spPr>
        <p:txBody>
          <a:bodyPr wrap="square">
            <a:spAutoFit/>
          </a:bodyPr>
          <a:lstStyle/>
          <a:p>
            <a:pPr algn="r"/>
            <a:r>
              <a:rPr lang="en-US" sz="600" dirty="0">
                <a:solidFill>
                  <a:schemeClr val="bg1">
                    <a:lumMod val="20000"/>
                    <a:lumOff val="80000"/>
                  </a:schemeClr>
                </a:solidFill>
                <a:latin typeface="Calibri" panose="020F0502020204030204" pitchFamily="34" charset="0"/>
                <a:cs typeface="Calibri" panose="020F0502020204030204" pitchFamily="34" charset="0"/>
              </a:rPr>
              <a:t>Images: </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a:solidFill>
                  <a:schemeClr val="bg1">
                    <a:lumMod val="20000"/>
                    <a:lumOff val="80000"/>
                  </a:schemeClr>
                </a:solidFill>
                <a:latin typeface="Calibri" panose="020F0502020204030204" pitchFamily="34" charset="0"/>
                <a:cs typeface="Calibri" panose="020F0502020204030204" pitchFamily="34" charset="0"/>
              </a:rPr>
              <a:t>Google earth</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a:solidFill>
                  <a:schemeClr val="bg1">
                    <a:lumMod val="20000"/>
                    <a:lumOff val="80000"/>
                  </a:schemeClr>
                </a:solidFill>
                <a:latin typeface="Calibri" panose="020F0502020204030204" pitchFamily="34" charset="0"/>
                <a:cs typeface="Calibri" panose="020F0502020204030204" pitchFamily="34" charset="0"/>
              </a:rPr>
              <a:t>https://pxhere.com/en/photo/13555</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a:solidFill>
                  <a:schemeClr val="bg1">
                    <a:lumMod val="20000"/>
                    <a:lumOff val="80000"/>
                  </a:schemeClr>
                </a:solidFill>
                <a:latin typeface="Calibri" panose="020F0502020204030204" pitchFamily="34" charset="0"/>
                <a:cs typeface="Calibri" panose="020F0502020204030204" pitchFamily="34" charset="0"/>
              </a:rPr>
              <a:t>https://www.flickr.com/photos/jeremyhiebert/3698577995</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a:solidFill>
                  <a:schemeClr val="bg1">
                    <a:lumMod val="20000"/>
                    <a:lumOff val="80000"/>
                  </a:schemeClr>
                </a:solidFill>
                <a:latin typeface="Calibri" panose="020F0502020204030204" pitchFamily="34" charset="0"/>
                <a:cs typeface="Calibri" panose="020F0502020204030204" pitchFamily="34" charset="0"/>
              </a:rPr>
              <a:t>https://commons.wikimedia.org/wiki/File:Leney,_Saskatchewan_2015.jpg</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a:solidFill>
                  <a:schemeClr val="bg1">
                    <a:lumMod val="20000"/>
                    <a:lumOff val="80000"/>
                  </a:schemeClr>
                </a:solidFill>
                <a:latin typeface="Calibri" panose="020F0502020204030204" pitchFamily="34" charset="0"/>
                <a:cs typeface="Calibri" panose="020F0502020204030204" pitchFamily="34" charset="0"/>
              </a:rPr>
              <a:t>https://commons.wikimedia.org/w/index.php?title=User:Canadaadanac&amp;action=edit&amp;redlink=1</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err="1">
                <a:solidFill>
                  <a:schemeClr val="bg1">
                    <a:lumMod val="20000"/>
                    <a:lumOff val="80000"/>
                  </a:schemeClr>
                </a:solidFill>
                <a:latin typeface="Calibri" panose="020F0502020204030204" pitchFamily="34" charset="0"/>
                <a:cs typeface="Calibri" panose="020F0502020204030204" pitchFamily="34" charset="0"/>
              </a:rPr>
              <a:t>KrazyTea</a:t>
            </a:r>
            <a:r>
              <a:rPr lang="en-US" sz="600" dirty="0">
                <a:solidFill>
                  <a:schemeClr val="bg1">
                    <a:lumMod val="20000"/>
                    <a:lumOff val="80000"/>
                  </a:schemeClr>
                </a:solidFill>
                <a:latin typeface="Calibri" panose="020F0502020204030204" pitchFamily="34" charset="0"/>
                <a:cs typeface="Calibri" panose="020F0502020204030204" pitchFamily="34" charset="0"/>
              </a:rPr>
              <a:t> https://commons.wikimedia.org/wiki/File:Killarney_Lake,_Manitoba_2.jpg</a:t>
            </a:r>
          </a:p>
        </p:txBody>
      </p:sp>
    </p:spTree>
    <p:extLst>
      <p:ext uri="{BB962C8B-B14F-4D97-AF65-F5344CB8AC3E}">
        <p14:creationId xmlns:p14="http://schemas.microsoft.com/office/powerpoint/2010/main" val="37227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5122" name="Rectangle 5"/>
          <p:cNvSpPr>
            <a:spLocks noChangeArrowheads="1"/>
          </p:cNvSpPr>
          <p:nvPr/>
        </p:nvSpPr>
        <p:spPr bwMode="auto">
          <a:xfrm>
            <a:off x="2405063" y="3438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124" name="Title 1"/>
          <p:cNvSpPr>
            <a:spLocks noGrp="1"/>
          </p:cNvSpPr>
          <p:nvPr>
            <p:ph type="ctrTitle"/>
          </p:nvPr>
        </p:nvSpPr>
        <p:spPr bwMode="auto">
          <a:xfrm>
            <a:off x="533400" y="2181224"/>
            <a:ext cx="8027988" cy="1933576"/>
          </a:xfrm>
          <a:solidFill>
            <a:schemeClr val="accent6">
              <a:lumMod val="75000"/>
            </a:schemeClr>
          </a:solidFill>
        </p:spPr>
        <p:txBody>
          <a:bodyPr vert="horz" wrap="square" lIns="91440" tIns="45720" rIns="91440" bIns="45720" numCol="1" anchor="t" anchorCtr="0" compatLnSpc="1">
            <a:prstTxWarp prst="textNoShape">
              <a:avLst/>
            </a:prstTxWarp>
          </a:bodyPr>
          <a:lstStyle/>
          <a:p>
            <a:r>
              <a:rPr lang="en-US" altLang="en-US" dirty="0">
                <a:solidFill>
                  <a:schemeClr val="bg1">
                    <a:lumMod val="20000"/>
                    <a:lumOff val="80000"/>
                  </a:schemeClr>
                </a:solidFill>
                <a:latin typeface="Calibri" charset="0"/>
                <a:ea typeface="ＭＳ Ｐゴシック" charset="-128"/>
                <a:cs typeface="Calibri" charset="0"/>
              </a:rPr>
              <a:t>– 2 key points –</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228600" y="231589"/>
            <a:ext cx="1746698" cy="5304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ADCC21E-F45B-E54A-88B6-C0206E7D2E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spTree>
    <p:extLst>
      <p:ext uri="{BB962C8B-B14F-4D97-AF65-F5344CB8AC3E}">
        <p14:creationId xmlns:p14="http://schemas.microsoft.com/office/powerpoint/2010/main" val="235865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5122" name="Rectangle 5"/>
          <p:cNvSpPr>
            <a:spLocks noChangeArrowheads="1"/>
          </p:cNvSpPr>
          <p:nvPr/>
        </p:nvSpPr>
        <p:spPr bwMode="auto">
          <a:xfrm>
            <a:off x="2405063" y="3438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124" name="Title 1"/>
          <p:cNvSpPr>
            <a:spLocks noGrp="1"/>
          </p:cNvSpPr>
          <p:nvPr>
            <p:ph type="ctrTitle"/>
          </p:nvPr>
        </p:nvSpPr>
        <p:spPr bwMode="auto">
          <a:xfrm>
            <a:off x="533400" y="2181224"/>
            <a:ext cx="8027988" cy="1933576"/>
          </a:xfrm>
          <a:solidFill>
            <a:schemeClr val="accent6">
              <a:lumMod val="75000"/>
            </a:schemeClr>
          </a:solidFill>
        </p:spPr>
        <p:txBody>
          <a:bodyPr vert="horz" wrap="square" lIns="91440" tIns="45720" rIns="91440" bIns="45720" numCol="1" anchor="t" anchorCtr="0" compatLnSpc="1">
            <a:prstTxWarp prst="textNoShape">
              <a:avLst/>
            </a:prstTxWarp>
          </a:bodyPr>
          <a:lstStyle/>
          <a:p>
            <a:r>
              <a:rPr lang="en-US" altLang="en-US" sz="4000" dirty="0">
                <a:solidFill>
                  <a:schemeClr val="bg1">
                    <a:lumMod val="20000"/>
                    <a:lumOff val="80000"/>
                  </a:schemeClr>
                </a:solidFill>
                <a:latin typeface="Calibri" charset="0"/>
                <a:ea typeface="ＭＳ Ｐゴシック" charset="-128"/>
                <a:cs typeface="Calibri" charset="0"/>
              </a:rPr>
              <a:t>–  there is a problem –</a:t>
            </a:r>
            <a:br>
              <a:rPr lang="en-US" altLang="en-US" sz="4000" dirty="0">
                <a:solidFill>
                  <a:schemeClr val="bg1">
                    <a:lumMod val="20000"/>
                    <a:lumOff val="80000"/>
                  </a:schemeClr>
                </a:solidFill>
                <a:latin typeface="Calibri" charset="0"/>
                <a:ea typeface="ＭＳ Ｐゴシック" charset="-128"/>
                <a:cs typeface="Calibri" charset="0"/>
              </a:rPr>
            </a:br>
            <a:r>
              <a:rPr lang="en-US" altLang="en-US" sz="4000" dirty="0">
                <a:solidFill>
                  <a:schemeClr val="bg1">
                    <a:lumMod val="20000"/>
                    <a:lumOff val="80000"/>
                  </a:schemeClr>
                </a:solidFill>
                <a:latin typeface="Calibri" charset="0"/>
                <a:ea typeface="ＭＳ Ｐゴシック" charset="-128"/>
                <a:cs typeface="Calibri" charset="0"/>
              </a:rPr>
              <a:t>– we have some pragmatic, workable options – </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228600" y="231589"/>
            <a:ext cx="1746698" cy="5304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ADCC21E-F45B-E54A-88B6-C0206E7D2E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spTree>
    <p:extLst>
      <p:ext uri="{BB962C8B-B14F-4D97-AF65-F5344CB8AC3E}">
        <p14:creationId xmlns:p14="http://schemas.microsoft.com/office/powerpoint/2010/main" val="3824023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8" name="Title 1"/>
          <p:cNvSpPr txBox="1">
            <a:spLocks/>
          </p:cNvSpPr>
          <p:nvPr/>
        </p:nvSpPr>
        <p:spPr bwMode="auto">
          <a:xfrm>
            <a:off x="457200" y="1077913"/>
            <a:ext cx="8229600" cy="68580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800" b="1" i="0" baseline="0">
                <a:solidFill>
                  <a:srgbClr val="FFFFFF"/>
                </a:solidFill>
                <a:latin typeface="Calibri"/>
                <a:ea typeface="ＭＳ Ｐゴシック" pitchFamily="-108" charset="-128"/>
                <a:cs typeface="Calibri"/>
              </a:defRPr>
            </a:lvl1pPr>
            <a:lvl2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fontAlgn="base">
              <a:spcBef>
                <a:spcPct val="0"/>
              </a:spcBef>
              <a:spcAft>
                <a:spcPct val="0"/>
              </a:spcAft>
              <a:defRPr sz="3200" b="1">
                <a:solidFill>
                  <a:srgbClr val="FFFFFF"/>
                </a:solidFill>
                <a:latin typeface="Arial Black" pitchFamily="-108" charset="0"/>
              </a:defRPr>
            </a:lvl6pPr>
            <a:lvl7pPr marL="914400" algn="l" rtl="0" fontAlgn="base">
              <a:spcBef>
                <a:spcPct val="0"/>
              </a:spcBef>
              <a:spcAft>
                <a:spcPct val="0"/>
              </a:spcAft>
              <a:defRPr sz="3200" b="1">
                <a:solidFill>
                  <a:srgbClr val="FFFFFF"/>
                </a:solidFill>
                <a:latin typeface="Arial Black" pitchFamily="-108" charset="0"/>
              </a:defRPr>
            </a:lvl7pPr>
            <a:lvl8pPr marL="1371600" algn="l" rtl="0" fontAlgn="base">
              <a:spcBef>
                <a:spcPct val="0"/>
              </a:spcBef>
              <a:spcAft>
                <a:spcPct val="0"/>
              </a:spcAft>
              <a:defRPr sz="3200" b="1">
                <a:solidFill>
                  <a:srgbClr val="FFFFFF"/>
                </a:solidFill>
                <a:latin typeface="Arial Black" pitchFamily="-108" charset="0"/>
              </a:defRPr>
            </a:lvl8pPr>
            <a:lvl9pPr marL="1828800" algn="l" rtl="0" fontAlgn="base">
              <a:spcBef>
                <a:spcPct val="0"/>
              </a:spcBef>
              <a:spcAft>
                <a:spcPct val="0"/>
              </a:spcAft>
              <a:defRPr sz="3200" b="1">
                <a:solidFill>
                  <a:srgbClr val="FFFFFF"/>
                </a:solidFill>
                <a:latin typeface="Arial Black" pitchFamily="-108" charset="0"/>
              </a:defRPr>
            </a:lvl9pPr>
          </a:lstStyle>
          <a:p>
            <a:pPr algn="ctr"/>
            <a:r>
              <a:rPr lang="en-US" altLang="en-US" sz="3600" kern="0" dirty="0">
                <a:latin typeface="Calibri" charset="0"/>
                <a:ea typeface="ＭＳ Ｐゴシック" charset="-128"/>
                <a:cs typeface="Calibri" charset="0"/>
              </a:rPr>
              <a:t>-- The problem--</a:t>
            </a:r>
          </a:p>
        </p:txBody>
      </p:sp>
      <p:sp>
        <p:nvSpPr>
          <p:cNvPr id="10" name="Content Placeholder 5"/>
          <p:cNvSpPr txBox="1">
            <a:spLocks/>
          </p:cNvSpPr>
          <p:nvPr/>
        </p:nvSpPr>
        <p:spPr bwMode="auto">
          <a:xfrm>
            <a:off x="2108940" y="2220913"/>
            <a:ext cx="5410200" cy="39512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69875" indent="-269875" algn="l" rtl="0" eaLnBrk="0" fontAlgn="base" hangingPunct="0">
              <a:spcBef>
                <a:spcPct val="20000"/>
              </a:spcBef>
              <a:spcAft>
                <a:spcPct val="0"/>
              </a:spcAft>
              <a:buSzPct val="75000"/>
              <a:buFont typeface="Wingdings" charset="2"/>
              <a:buChar char="§"/>
              <a:defRPr sz="2800">
                <a:solidFill>
                  <a:srgbClr val="000000"/>
                </a:solidFill>
                <a:latin typeface="Calibri"/>
                <a:ea typeface="ＭＳ Ｐゴシック" pitchFamily="-108" charset="-128"/>
                <a:cs typeface="Calibri"/>
              </a:defRPr>
            </a:lvl1pPr>
            <a:lvl2pPr marL="914400" indent="-457200" algn="l" rtl="0" eaLnBrk="0" fontAlgn="base" hangingPunct="0">
              <a:spcBef>
                <a:spcPct val="20000"/>
              </a:spcBef>
              <a:spcAft>
                <a:spcPct val="0"/>
              </a:spcAft>
              <a:buSzPct val="75000"/>
              <a:buFont typeface="Arial" charset="0"/>
              <a:buAutoNum type="alphaLcParenR"/>
              <a:defRPr sz="2400">
                <a:solidFill>
                  <a:srgbClr val="000000"/>
                </a:solidFill>
                <a:latin typeface="Calibri"/>
                <a:ea typeface="ＭＳ Ｐゴシック" pitchFamily="-108" charset="-128"/>
                <a:cs typeface="Calibri"/>
              </a:defRPr>
            </a:lvl2pPr>
            <a:lvl3pPr marL="1371600" indent="-457200" algn="l" rtl="0" eaLnBrk="0" fontAlgn="base" hangingPunct="0">
              <a:spcBef>
                <a:spcPct val="20000"/>
              </a:spcBef>
              <a:spcAft>
                <a:spcPct val="0"/>
              </a:spcAft>
              <a:buFont typeface="Times" charset="0"/>
              <a:buChar char="•"/>
              <a:defRPr sz="2000">
                <a:solidFill>
                  <a:srgbClr val="000000"/>
                </a:solidFill>
                <a:latin typeface="Calibri"/>
                <a:ea typeface="ＭＳ Ｐゴシック" pitchFamily="-108" charset="-128"/>
                <a:cs typeface="Calibri"/>
              </a:defRPr>
            </a:lvl3pPr>
            <a:lvl4pPr marL="17526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4pPr>
            <a:lvl5pPr marL="22098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5pPr>
            <a:lvl6pPr marL="26670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6pPr>
            <a:lvl7pPr marL="31242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7pPr>
            <a:lvl8pPr marL="35814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8pPr>
            <a:lvl9pPr marL="40386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9pPr>
          </a:lstStyle>
          <a:p>
            <a:pPr marL="0" indent="0">
              <a:buNone/>
            </a:pPr>
            <a:r>
              <a:rPr lang="en-CA" altLang="en-US" sz="2400" kern="0" dirty="0">
                <a:solidFill>
                  <a:srgbClr val="FFFFFF"/>
                </a:solidFill>
                <a:latin typeface="Calibri" charset="0"/>
                <a:ea typeface="ＭＳ Ｐゴシック" charset="-128"/>
                <a:cs typeface="Calibri" charset="0"/>
              </a:rPr>
              <a:t>Water quality issues such as blooms are a major concern in the prairies.</a:t>
            </a:r>
          </a:p>
          <a:p>
            <a:pPr marL="0" indent="0">
              <a:buNone/>
            </a:pPr>
            <a:endParaRPr lang="en-CA" altLang="en-US" sz="2400" kern="0" dirty="0">
              <a:solidFill>
                <a:srgbClr val="FFFFFF"/>
              </a:solidFill>
              <a:latin typeface="Calibri" charset="0"/>
              <a:ea typeface="ＭＳ Ｐゴシック" charset="-128"/>
              <a:cs typeface="Calibri" charset="0"/>
            </a:endParaRPr>
          </a:p>
          <a:p>
            <a:pPr marL="0" indent="0">
              <a:buNone/>
            </a:pPr>
            <a:br>
              <a:rPr lang="en-CA" altLang="en-US" sz="2400" kern="0" dirty="0">
                <a:solidFill>
                  <a:srgbClr val="FFFFFF"/>
                </a:solidFill>
                <a:latin typeface="Calibri" charset="0"/>
                <a:ea typeface="ＭＳ Ｐゴシック" charset="-128"/>
                <a:cs typeface="Calibri" charset="0"/>
              </a:rPr>
            </a:br>
            <a:r>
              <a:rPr lang="en-CA" altLang="en-US" sz="2400" i="1" kern="0" dirty="0">
                <a:solidFill>
                  <a:srgbClr val="FFFFFF"/>
                </a:solidFill>
                <a:latin typeface="Calibri" charset="0"/>
                <a:ea typeface="ＭＳ Ｐゴシック" charset="-128"/>
                <a:cs typeface="Calibri" charset="0"/>
              </a:rPr>
              <a:t>Blooms here are natural, </a:t>
            </a:r>
            <a:r>
              <a:rPr lang="en-CA" altLang="en-US" sz="2400" i="1" u="sng" kern="0" dirty="0">
                <a:solidFill>
                  <a:srgbClr val="FFFFFF"/>
                </a:solidFill>
                <a:latin typeface="Calibri" charset="0"/>
                <a:ea typeface="ＭＳ Ｐゴシック" charset="-128"/>
                <a:cs typeface="Calibri" charset="0"/>
              </a:rPr>
              <a:t>but</a:t>
            </a:r>
            <a:r>
              <a:rPr lang="en-CA" altLang="en-US" sz="2400" i="1" kern="0" dirty="0">
                <a:solidFill>
                  <a:srgbClr val="FFFFFF"/>
                </a:solidFill>
                <a:latin typeface="Calibri" charset="0"/>
                <a:ea typeface="ＭＳ Ｐゴシック" charset="-128"/>
                <a:cs typeface="Calibri" charset="0"/>
              </a:rPr>
              <a:t> there is widespread evidence they are worsening.</a:t>
            </a:r>
          </a:p>
          <a:p>
            <a:pPr marL="0" indent="0">
              <a:buNone/>
            </a:pPr>
            <a:br>
              <a:rPr lang="en-CA" altLang="en-US" sz="2400" kern="0" dirty="0">
                <a:solidFill>
                  <a:srgbClr val="FFFFFF"/>
                </a:solidFill>
                <a:latin typeface="Calibri" charset="0"/>
                <a:ea typeface="ＭＳ Ｐゴシック" charset="-128"/>
                <a:cs typeface="Calibri" charset="0"/>
              </a:rPr>
            </a:br>
            <a:r>
              <a:rPr lang="en-CA" altLang="en-US" sz="2400" kern="0" dirty="0">
                <a:solidFill>
                  <a:srgbClr val="FFFFFF"/>
                </a:solidFill>
                <a:latin typeface="Calibri" charset="0"/>
                <a:ea typeface="ＭＳ Ｐゴシック" charset="-128"/>
                <a:cs typeface="Calibri" charset="0"/>
              </a:rPr>
              <a:t>Nutrients are contributing to the problem.</a:t>
            </a:r>
          </a:p>
        </p:txBody>
      </p:sp>
      <p:pic>
        <p:nvPicPr>
          <p:cNvPr id="5" name="Picture 4">
            <a:extLst>
              <a:ext uri="{FF2B5EF4-FFF2-40B4-BE49-F238E27FC236}">
                <a16:creationId xmlns:a16="http://schemas.microsoft.com/office/drawing/2014/main" id="{C8A1B297-C679-0541-A3B6-5D2C95686F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sp>
        <p:nvSpPr>
          <p:cNvPr id="6" name="Rounded Rectangle 5"/>
          <p:cNvSpPr>
            <a:spLocks noChangeAspect="1"/>
          </p:cNvSpPr>
          <p:nvPr/>
        </p:nvSpPr>
        <p:spPr>
          <a:xfrm>
            <a:off x="609600" y="2079626"/>
            <a:ext cx="1499340" cy="1453906"/>
          </a:xfrm>
          <a:prstGeom prst="roundRect">
            <a:avLst/>
          </a:prstGeom>
          <a:blipFill>
            <a:blip r:embed="rId4"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602200" y="-16611600"/>
            <a:ext cx="4876800" cy="3657600"/>
          </a:xfrm>
          <a:prstGeom prst="rect">
            <a:avLst/>
          </a:prstGeom>
        </p:spPr>
      </p:pic>
      <p:sp>
        <p:nvSpPr>
          <p:cNvPr id="11" name="Title 1"/>
          <p:cNvSpPr>
            <a:spLocks noGrp="1"/>
          </p:cNvSpPr>
          <p:nvPr>
            <p:ph type="ctrTitle"/>
          </p:nvPr>
        </p:nvSpPr>
        <p:spPr bwMode="auto">
          <a:xfrm>
            <a:off x="558006" y="1058863"/>
            <a:ext cx="8027988" cy="846137"/>
          </a:xfrm>
          <a:solidFill>
            <a:schemeClr val="bg1">
              <a:lumMod val="20000"/>
              <a:lumOff val="80000"/>
            </a:schemeClr>
          </a:solidFill>
        </p:spPr>
        <p:txBody>
          <a:bodyPr vert="horz" wrap="square" lIns="91440" tIns="45720" rIns="91440" bIns="45720" numCol="1" anchor="t" anchorCtr="0" compatLnSpc="1">
            <a:prstTxWarp prst="textNoShape">
              <a:avLst/>
            </a:prstTxWarp>
          </a:bodyPr>
          <a:lstStyle/>
          <a:p>
            <a:r>
              <a:rPr lang="en-US" altLang="en-US" sz="4000" dirty="0">
                <a:solidFill>
                  <a:schemeClr val="tx1"/>
                </a:solidFill>
                <a:latin typeface="Calibri" charset="0"/>
                <a:ea typeface="ＭＳ Ｐゴシック" charset="-128"/>
                <a:cs typeface="Calibri" charset="0"/>
              </a:rPr>
              <a:t>–  the problem –</a:t>
            </a:r>
            <a:br>
              <a:rPr lang="en-US" altLang="en-US" sz="4000" dirty="0">
                <a:solidFill>
                  <a:schemeClr val="tx1"/>
                </a:solidFill>
                <a:latin typeface="Calibri" charset="0"/>
                <a:ea typeface="ＭＳ Ｐゴシック" charset="-128"/>
                <a:cs typeface="Calibri" charset="0"/>
              </a:rPr>
            </a:br>
            <a:endParaRPr lang="en-US" altLang="en-US" sz="4000" dirty="0">
              <a:solidFill>
                <a:schemeClr val="tx1"/>
              </a:solidFill>
              <a:latin typeface="Calibri" charset="0"/>
              <a:ea typeface="ＭＳ Ｐゴシック" charset="-128"/>
              <a:cs typeface="Calibri" charset="0"/>
            </a:endParaRPr>
          </a:p>
        </p:txBody>
      </p:sp>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88626" y="6398794"/>
            <a:ext cx="1011898" cy="406353"/>
          </a:xfrm>
          <a:prstGeom prst="rect">
            <a:avLst/>
          </a:prstGeom>
        </p:spPr>
      </p:pic>
      <p:sp>
        <p:nvSpPr>
          <p:cNvPr id="14" name="Rounded Rectangle 13"/>
          <p:cNvSpPr>
            <a:spLocks noChangeAspect="1"/>
          </p:cNvSpPr>
          <p:nvPr/>
        </p:nvSpPr>
        <p:spPr>
          <a:xfrm>
            <a:off x="558006" y="4944888"/>
            <a:ext cx="1499340" cy="1453906"/>
          </a:xfrm>
          <a:prstGeom prst="roundRect">
            <a:avLst/>
          </a:prstGeom>
          <a:blipFill>
            <a:blip r:embed="rId7"/>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Tree>
    <p:extLst>
      <p:ext uri="{BB962C8B-B14F-4D97-AF65-F5344CB8AC3E}">
        <p14:creationId xmlns:p14="http://schemas.microsoft.com/office/powerpoint/2010/main" val="867412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bwMode="auto">
          <a:xfrm>
            <a:off x="558006" y="1058863"/>
            <a:ext cx="8027988" cy="846137"/>
          </a:xfrm>
          <a:solidFill>
            <a:schemeClr val="bg1">
              <a:lumMod val="20000"/>
              <a:lumOff val="80000"/>
            </a:schemeClr>
          </a:solidFill>
        </p:spPr>
        <p:txBody>
          <a:bodyPr vert="horz" wrap="square" lIns="91440" tIns="45720" rIns="91440" bIns="45720" numCol="1" anchor="t" anchorCtr="0" compatLnSpc="1">
            <a:prstTxWarp prst="textNoShape">
              <a:avLst/>
            </a:prstTxWarp>
          </a:bodyPr>
          <a:lstStyle/>
          <a:p>
            <a:r>
              <a:rPr lang="en-US" altLang="en-US" sz="4000" dirty="0">
                <a:solidFill>
                  <a:schemeClr val="tx1"/>
                </a:solidFill>
                <a:latin typeface="Calibri" charset="0"/>
                <a:ea typeface="ＭＳ Ｐゴシック" charset="-128"/>
                <a:cs typeface="Calibri" charset="0"/>
              </a:rPr>
              <a:t>–  the problem –</a:t>
            </a:r>
            <a:br>
              <a:rPr lang="en-US" altLang="en-US" sz="4000" dirty="0">
                <a:solidFill>
                  <a:schemeClr val="tx1"/>
                </a:solidFill>
                <a:latin typeface="Calibri" charset="0"/>
                <a:ea typeface="ＭＳ Ｐゴシック" charset="-128"/>
                <a:cs typeface="Calibri" charset="0"/>
              </a:rPr>
            </a:br>
            <a:endParaRPr lang="en-US" altLang="en-US" sz="4000" dirty="0">
              <a:solidFill>
                <a:schemeClr val="tx1"/>
              </a:solidFill>
              <a:latin typeface="Calibri" charset="0"/>
              <a:ea typeface="ＭＳ Ｐゴシック" charset="-128"/>
              <a:cs typeface="Calibri" charset="0"/>
            </a:endParaRPr>
          </a:p>
        </p:txBody>
      </p:sp>
      <p:sp>
        <p:nvSpPr>
          <p:cNvPr id="3" name="Subtitle 2"/>
          <p:cNvSpPr>
            <a:spLocks noGrp="1"/>
          </p:cNvSpPr>
          <p:nvPr>
            <p:ph type="subTitle" idx="1"/>
          </p:nvPr>
        </p:nvSpPr>
        <p:spPr/>
        <p:txBody>
          <a:bodyPr/>
          <a:lstStyle/>
          <a:p>
            <a:endParaRPr lang="en-US"/>
          </a:p>
        </p:txBody>
      </p:sp>
      <p:sp>
        <p:nvSpPr>
          <p:cNvPr id="4" name="Oval 7" descr="Beach"/>
          <p:cNvSpPr>
            <a:spLocks noChangeArrowheads="1"/>
          </p:cNvSpPr>
          <p:nvPr/>
        </p:nvSpPr>
        <p:spPr bwMode="auto">
          <a:xfrm>
            <a:off x="5286809" y="1582505"/>
            <a:ext cx="2877072" cy="2877072"/>
          </a:xfrm>
          <a:prstGeom prst="ellipse">
            <a:avLst/>
          </a:prstGeom>
          <a:blipFill>
            <a:blip r:embed="rId3" cstate="screen">
              <a:extLst>
                <a:ext uri="{28A0092B-C50C-407E-A947-70E740481C1C}">
                  <a14:useLocalDpi xmlns:a14="http://schemas.microsoft.com/office/drawing/2010/main"/>
                </a:ext>
              </a:extLst>
            </a:blip>
            <a:stretch>
              <a:fillRect/>
            </a:stretch>
          </a:blipFill>
          <a:ln w="50800">
            <a:solidFill>
              <a:schemeClr val="tx1"/>
            </a:solidFill>
            <a:round/>
            <a:headEnd/>
            <a:tailEnd/>
          </a:ln>
          <a:effectLst/>
        </p:spPr>
        <p:txBody>
          <a:bodyPr rot="10800000" vert="eaVert"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dirty="0"/>
          </a:p>
        </p:txBody>
      </p:sp>
      <p:pic>
        <p:nvPicPr>
          <p:cNvPr id="5" name="Picture 4"/>
          <p:cNvPicPr>
            <a:picLocks noChangeAspect="1"/>
          </p:cNvPicPr>
          <p:nvPr/>
        </p:nvPicPr>
        <p:blipFill>
          <a:blip r:embed="rId4"/>
          <a:stretch>
            <a:fillRect/>
          </a:stretch>
        </p:blipFill>
        <p:spPr>
          <a:xfrm>
            <a:off x="703660" y="3232547"/>
            <a:ext cx="7736681" cy="392906"/>
          </a:xfrm>
          <a:prstGeom prst="rect">
            <a:avLst/>
          </a:prstGeom>
        </p:spPr>
      </p:pic>
      <p:sp>
        <p:nvSpPr>
          <p:cNvPr id="6" name="TextBox 5"/>
          <p:cNvSpPr txBox="1"/>
          <p:nvPr/>
        </p:nvSpPr>
        <p:spPr>
          <a:xfrm>
            <a:off x="703659" y="2955548"/>
            <a:ext cx="1238481" cy="369332"/>
          </a:xfrm>
          <a:prstGeom prst="rect">
            <a:avLst/>
          </a:prstGeom>
          <a:noFill/>
        </p:spPr>
        <p:txBody>
          <a:bodyPr wrap="none" rtlCol="0">
            <a:spAutoFit/>
          </a:bodyPr>
          <a:lstStyle/>
          <a:p>
            <a:r>
              <a:rPr lang="en-CA" sz="1800" dirty="0"/>
              <a:t>CTV news:</a:t>
            </a:r>
            <a:endParaRPr lang="en-US" sz="1800" dirty="0"/>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41153" y="4459577"/>
            <a:ext cx="3496343" cy="1278461"/>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4851" y="4882588"/>
            <a:ext cx="4127148" cy="777112"/>
          </a:xfrm>
          <a:prstGeom prst="rect">
            <a:avLst/>
          </a:prstGeom>
        </p:spPr>
      </p:pic>
      <p:pic>
        <p:nvPicPr>
          <p:cNvPr id="9" name="Picture 8"/>
          <p:cNvPicPr>
            <a:picLocks noChangeAspect="1"/>
          </p:cNvPicPr>
          <p:nvPr/>
        </p:nvPicPr>
        <p:blipFill>
          <a:blip r:embed="rId7"/>
          <a:stretch>
            <a:fillRect/>
          </a:stretch>
        </p:blipFill>
        <p:spPr>
          <a:xfrm>
            <a:off x="3493729" y="5123811"/>
            <a:ext cx="1793081" cy="721519"/>
          </a:xfrm>
          <a:prstGeom prst="rect">
            <a:avLst/>
          </a:prstGeom>
        </p:spPr>
      </p:pic>
      <p:pic>
        <p:nvPicPr>
          <p:cNvPr id="10" name="Picture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70098" y="1827314"/>
            <a:ext cx="2838453" cy="618006"/>
          </a:xfrm>
          <a:prstGeom prst="rect">
            <a:avLst/>
          </a:prstGeom>
        </p:spPr>
      </p:pic>
      <p:pic>
        <p:nvPicPr>
          <p:cNvPr id="11" name="Picture 1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19229" y="2042921"/>
            <a:ext cx="578645" cy="596504"/>
          </a:xfrm>
          <a:prstGeom prst="rect">
            <a:avLst/>
          </a:prstGeom>
        </p:spPr>
      </p:pic>
      <p:pic>
        <p:nvPicPr>
          <p:cNvPr id="12" name="Picture 11"/>
          <p:cNvPicPr>
            <a:picLocks noChangeAspect="1"/>
          </p:cNvPicPr>
          <p:nvPr/>
        </p:nvPicPr>
        <p:blipFill>
          <a:blip r:embed="rId10"/>
          <a:stretch>
            <a:fillRect/>
          </a:stretch>
        </p:blipFill>
        <p:spPr>
          <a:xfrm>
            <a:off x="1036176" y="3664661"/>
            <a:ext cx="7572375" cy="392906"/>
          </a:xfrm>
          <a:prstGeom prst="rect">
            <a:avLst/>
          </a:prstGeom>
        </p:spPr>
      </p:pic>
    </p:spTree>
    <p:extLst>
      <p:ext uri="{BB962C8B-B14F-4D97-AF65-F5344CB8AC3E}">
        <p14:creationId xmlns:p14="http://schemas.microsoft.com/office/powerpoint/2010/main" val="2890436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Rounded Rectangle 1"/>
          <p:cNvSpPr>
            <a:spLocks noChangeAspect="1"/>
          </p:cNvSpPr>
          <p:nvPr/>
        </p:nvSpPr>
        <p:spPr>
          <a:xfrm>
            <a:off x="596106" y="2074550"/>
            <a:ext cx="4661694" cy="4520433"/>
          </a:xfrm>
          <a:prstGeom prst="roundRect">
            <a:avLst/>
          </a:prstGeom>
          <a:blipFill>
            <a:blip r:embed="rId3"/>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4" name="TextBox 3"/>
          <p:cNvSpPr txBox="1"/>
          <p:nvPr/>
        </p:nvSpPr>
        <p:spPr>
          <a:xfrm>
            <a:off x="5486400" y="4724400"/>
            <a:ext cx="3066692" cy="1200329"/>
          </a:xfrm>
          <a:prstGeom prst="rect">
            <a:avLst/>
          </a:prstGeom>
          <a:noFill/>
        </p:spPr>
        <p:txBody>
          <a:bodyPr wrap="square" rtlCol="0">
            <a:spAutoFit/>
          </a:bodyPr>
          <a:lstStyle/>
          <a:p>
            <a:r>
              <a:rPr lang="en-US" dirty="0">
                <a:solidFill>
                  <a:schemeClr val="bg1">
                    <a:lumMod val="20000"/>
                    <a:lumOff val="80000"/>
                  </a:schemeClr>
                </a:solidFill>
                <a:latin typeface="+mn-lt"/>
              </a:rPr>
              <a:t>Most producers are managing nutrients very carefully.</a:t>
            </a:r>
          </a:p>
        </p:txBody>
      </p:sp>
      <p:sp>
        <p:nvSpPr>
          <p:cNvPr id="5" name="TextBox 4"/>
          <p:cNvSpPr txBox="1"/>
          <p:nvPr/>
        </p:nvSpPr>
        <p:spPr>
          <a:xfrm>
            <a:off x="5562600" y="6248501"/>
            <a:ext cx="3653914" cy="646331"/>
          </a:xfrm>
          <a:prstGeom prst="rect">
            <a:avLst/>
          </a:prstGeom>
          <a:noFill/>
        </p:spPr>
        <p:txBody>
          <a:bodyPr wrap="square" rtlCol="0">
            <a:spAutoFit/>
          </a:bodyPr>
          <a:lstStyle/>
          <a:p>
            <a:pPr algn="r"/>
            <a:r>
              <a:rPr lang="en-US" sz="1200" dirty="0">
                <a:latin typeface="Calibri" panose="020F0502020204030204" pitchFamily="34" charset="0"/>
                <a:cs typeface="Calibri" panose="020F0502020204030204" pitchFamily="34" charset="0"/>
              </a:rPr>
              <a:t>Image:  Jeremy </a:t>
            </a:r>
            <a:r>
              <a:rPr lang="en-US" sz="1200" dirty="0" err="1">
                <a:latin typeface="Calibri" panose="020F0502020204030204" pitchFamily="34" charset="0"/>
                <a:cs typeface="Calibri" panose="020F0502020204030204" pitchFamily="34" charset="0"/>
              </a:rPr>
              <a:t>Hiebert</a:t>
            </a:r>
            <a:r>
              <a:rPr lang="en-US" sz="1200" dirty="0">
                <a:latin typeface="Calibri" panose="020F0502020204030204" pitchFamily="34" charset="0"/>
                <a:cs typeface="Calibri" panose="020F0502020204030204" pitchFamily="34" charset="0"/>
              </a:rPr>
              <a:t> (https://www.flickr.com/photos/jeremyhiebert/3698577995)</a:t>
            </a:r>
          </a:p>
        </p:txBody>
      </p:sp>
    </p:spTree>
    <p:extLst>
      <p:ext uri="{BB962C8B-B14F-4D97-AF65-F5344CB8AC3E}">
        <p14:creationId xmlns:p14="http://schemas.microsoft.com/office/powerpoint/2010/main" val="1384291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558006" y="1058863"/>
            <a:ext cx="8027988" cy="846137"/>
          </a:xfrm>
          <a:prstGeom prst="rect">
            <a:avLst/>
          </a:prstGeom>
          <a:solidFill>
            <a:schemeClr val="bg1">
              <a:lumMod val="20000"/>
              <a:lumOff val="80000"/>
            </a:schemeClr>
          </a:solidFill>
          <a:effec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altLang="en-US" sz="4000" dirty="0">
                <a:solidFill>
                  <a:schemeClr val="tx1"/>
                </a:solidFill>
                <a:latin typeface="Calibri" charset="0"/>
                <a:ea typeface="ＭＳ Ｐゴシック" charset="-128"/>
                <a:cs typeface="Calibri" charset="0"/>
              </a:rPr>
              <a:t>–</a:t>
            </a:r>
            <a:r>
              <a:rPr lang="en-US" altLang="en-US" sz="4000" kern="0" dirty="0">
                <a:solidFill>
                  <a:schemeClr val="tx1"/>
                </a:solidFill>
                <a:latin typeface="Calibri" charset="0"/>
                <a:ea typeface="ＭＳ Ｐゴシック" charset="-128"/>
                <a:cs typeface="Calibri" charset="0"/>
              </a:rPr>
              <a:t>  the problem –</a:t>
            </a:r>
            <a:br>
              <a:rPr lang="en-US" altLang="en-US" sz="4000" kern="0" dirty="0">
                <a:solidFill>
                  <a:schemeClr val="tx1"/>
                </a:solidFill>
                <a:latin typeface="Calibri" charset="0"/>
                <a:ea typeface="ＭＳ Ｐゴシック" charset="-128"/>
                <a:cs typeface="Calibri" charset="0"/>
              </a:rPr>
            </a:br>
            <a:endParaRPr lang="en-US" altLang="en-US" sz="4000" kern="0" dirty="0">
              <a:solidFill>
                <a:schemeClr val="tx1"/>
              </a:solidFill>
              <a:latin typeface="Calibri" charset="0"/>
              <a:ea typeface="ＭＳ Ｐゴシック" charset="-128"/>
              <a:cs typeface="Calibri" charset="0"/>
            </a:endParaRPr>
          </a:p>
        </p:txBody>
      </p:sp>
      <p:sp>
        <p:nvSpPr>
          <p:cNvPr id="3" name="Rounded Rectangle 2"/>
          <p:cNvSpPr>
            <a:spLocks noChangeAspect="1"/>
          </p:cNvSpPr>
          <p:nvPr/>
        </p:nvSpPr>
        <p:spPr>
          <a:xfrm>
            <a:off x="7644660" y="2880860"/>
            <a:ext cx="1499340" cy="1453906"/>
          </a:xfrm>
          <a:prstGeom prst="roundRect">
            <a:avLst/>
          </a:prstGeom>
          <a:blipFill>
            <a:blip r:embed="rId3"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6" name="Rounded Rectangle 5"/>
          <p:cNvSpPr>
            <a:spLocks noChangeAspect="1"/>
          </p:cNvSpPr>
          <p:nvPr/>
        </p:nvSpPr>
        <p:spPr>
          <a:xfrm>
            <a:off x="5562600" y="3631700"/>
            <a:ext cx="2590800" cy="2512292"/>
          </a:xfrm>
          <a:prstGeom prst="roundRect">
            <a:avLst/>
          </a:prstGeom>
          <a:blipFill>
            <a:blip r:embed="rId4"/>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7" name="Rounded Rectangle 6"/>
          <p:cNvSpPr>
            <a:spLocks noChangeAspect="1"/>
          </p:cNvSpPr>
          <p:nvPr/>
        </p:nvSpPr>
        <p:spPr>
          <a:xfrm>
            <a:off x="596106" y="2074550"/>
            <a:ext cx="4661694" cy="4520433"/>
          </a:xfrm>
          <a:prstGeom prst="roundRect">
            <a:avLst/>
          </a:prstGeom>
          <a:blipFill>
            <a:blip r:embed="rId5"/>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2" name="TextBox 1"/>
          <p:cNvSpPr txBox="1"/>
          <p:nvPr/>
        </p:nvSpPr>
        <p:spPr>
          <a:xfrm>
            <a:off x="5562600" y="6248501"/>
            <a:ext cx="3653914" cy="646331"/>
          </a:xfrm>
          <a:prstGeom prst="rect">
            <a:avLst/>
          </a:prstGeom>
          <a:noFill/>
        </p:spPr>
        <p:txBody>
          <a:bodyPr wrap="square" rtlCol="0">
            <a:spAutoFit/>
          </a:bodyPr>
          <a:lstStyle/>
          <a:p>
            <a:pPr algn="r"/>
            <a:r>
              <a:rPr lang="en-US" sz="1200" dirty="0">
                <a:latin typeface="Calibri" panose="020F0502020204030204" pitchFamily="34" charset="0"/>
                <a:cs typeface="Calibri" panose="020F0502020204030204" pitchFamily="34" charset="0"/>
              </a:rPr>
              <a:t>Images:  Jane Elliott, Katy Nugent,  Jeremy </a:t>
            </a:r>
            <a:r>
              <a:rPr lang="en-US" sz="1200" dirty="0" err="1">
                <a:latin typeface="Calibri" panose="020F0502020204030204" pitchFamily="34" charset="0"/>
                <a:cs typeface="Calibri" panose="020F0502020204030204" pitchFamily="34" charset="0"/>
              </a:rPr>
              <a:t>Hiebert</a:t>
            </a:r>
            <a:r>
              <a:rPr lang="en-US" sz="1200" dirty="0">
                <a:latin typeface="Calibri" panose="020F0502020204030204" pitchFamily="34" charset="0"/>
                <a:cs typeface="Calibri" panose="020F0502020204030204" pitchFamily="34" charset="0"/>
              </a:rPr>
              <a:t> (https://www.flickr.com/photos/jeremyhiebert/3698577995)</a:t>
            </a:r>
          </a:p>
        </p:txBody>
      </p:sp>
    </p:spTree>
    <p:extLst>
      <p:ext uri="{BB962C8B-B14F-4D97-AF65-F5344CB8AC3E}">
        <p14:creationId xmlns:p14="http://schemas.microsoft.com/office/powerpoint/2010/main" val="2684611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4" name="TextBox 3"/>
          <p:cNvSpPr txBox="1"/>
          <p:nvPr/>
        </p:nvSpPr>
        <p:spPr>
          <a:xfrm>
            <a:off x="7142693" y="6009462"/>
            <a:ext cx="2078388" cy="830997"/>
          </a:xfrm>
          <a:prstGeom prst="rect">
            <a:avLst/>
          </a:prstGeom>
          <a:noFill/>
        </p:spPr>
        <p:txBody>
          <a:bodyPr wrap="square" rtlCol="0">
            <a:spAutoFit/>
          </a:bodyPr>
          <a:lstStyle/>
          <a:p>
            <a:r>
              <a:rPr lang="en-CA" dirty="0">
                <a:solidFill>
                  <a:schemeClr val="bg1">
                    <a:lumMod val="20000"/>
                    <a:lumOff val="80000"/>
                  </a:schemeClr>
                </a:solidFill>
              </a:rPr>
              <a:t>Jenn Roste </a:t>
            </a:r>
            <a:br>
              <a:rPr lang="en-CA" dirty="0">
                <a:solidFill>
                  <a:schemeClr val="bg1">
                    <a:lumMod val="20000"/>
                    <a:lumOff val="80000"/>
                  </a:schemeClr>
                </a:solidFill>
              </a:rPr>
            </a:br>
            <a:r>
              <a:rPr lang="en-CA" dirty="0">
                <a:solidFill>
                  <a:schemeClr val="bg1">
                    <a:lumMod val="20000"/>
                    <a:lumOff val="80000"/>
                  </a:schemeClr>
                </a:solidFill>
              </a:rPr>
              <a:t>&amp; Jane Elliott</a:t>
            </a:r>
            <a:endParaRPr lang="en-US" dirty="0">
              <a:solidFill>
                <a:schemeClr val="bg1">
                  <a:lumMod val="20000"/>
                  <a:lumOff val="80000"/>
                </a:schemeClr>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28424" y="2819399"/>
            <a:ext cx="2810985" cy="3466729"/>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2000" y="2819400"/>
            <a:ext cx="3184435" cy="3466728"/>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04593" y="2937783"/>
            <a:ext cx="1982962" cy="2640924"/>
          </a:xfrm>
          <a:prstGeom prst="rect">
            <a:avLst/>
          </a:prstGeom>
        </p:spPr>
      </p:pic>
      <p:sp>
        <p:nvSpPr>
          <p:cNvPr id="8" name="Rectangle 7"/>
          <p:cNvSpPr/>
          <p:nvPr/>
        </p:nvSpPr>
        <p:spPr>
          <a:xfrm rot="16200000">
            <a:off x="-1287474" y="4247439"/>
            <a:ext cx="3466729" cy="6106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bg1">
                    <a:lumMod val="20000"/>
                    <a:lumOff val="80000"/>
                  </a:schemeClr>
                </a:solidFill>
              </a:rPr>
              <a:t>Phosphorus inputs &amp; outputs (g/m</a:t>
            </a:r>
            <a:r>
              <a:rPr lang="en-CA" baseline="30000" dirty="0">
                <a:solidFill>
                  <a:schemeClr val="bg1">
                    <a:lumMod val="20000"/>
                    <a:lumOff val="80000"/>
                  </a:schemeClr>
                </a:solidFill>
              </a:rPr>
              <a:t>2</a:t>
            </a:r>
            <a:r>
              <a:rPr lang="en-CA" dirty="0">
                <a:solidFill>
                  <a:schemeClr val="bg1">
                    <a:lumMod val="20000"/>
                    <a:lumOff val="80000"/>
                  </a:schemeClr>
                </a:solidFill>
              </a:rPr>
              <a:t>)</a:t>
            </a:r>
            <a:endParaRPr lang="en-US" dirty="0">
              <a:solidFill>
                <a:schemeClr val="bg1">
                  <a:lumMod val="20000"/>
                  <a:lumOff val="80000"/>
                </a:schemeClr>
              </a:solidFill>
            </a:endParaRPr>
          </a:p>
        </p:txBody>
      </p:sp>
      <p:sp>
        <p:nvSpPr>
          <p:cNvPr id="10" name="Title 1"/>
          <p:cNvSpPr txBox="1">
            <a:spLocks/>
          </p:cNvSpPr>
          <p:nvPr/>
        </p:nvSpPr>
        <p:spPr bwMode="auto">
          <a:xfrm>
            <a:off x="558006" y="1058863"/>
            <a:ext cx="8027988" cy="846137"/>
          </a:xfrm>
          <a:prstGeom prst="rect">
            <a:avLst/>
          </a:prstGeom>
          <a:solidFill>
            <a:schemeClr val="bg1">
              <a:lumMod val="20000"/>
              <a:lumOff val="80000"/>
            </a:schemeClr>
          </a:solidFill>
          <a:effec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altLang="en-US" sz="4000" dirty="0">
                <a:solidFill>
                  <a:schemeClr val="tx1"/>
                </a:solidFill>
                <a:latin typeface="Calibri" charset="0"/>
                <a:ea typeface="ＭＳ Ｐゴシック" charset="-128"/>
                <a:cs typeface="Calibri" charset="0"/>
              </a:rPr>
              <a:t>–</a:t>
            </a:r>
            <a:r>
              <a:rPr lang="en-US" altLang="en-US" sz="4000" kern="0" dirty="0">
                <a:solidFill>
                  <a:schemeClr val="tx1"/>
                </a:solidFill>
                <a:latin typeface="Calibri" charset="0"/>
                <a:ea typeface="ＭＳ Ｐゴシック" charset="-128"/>
                <a:cs typeface="Calibri" charset="0"/>
              </a:rPr>
              <a:t>  the problem –</a:t>
            </a:r>
            <a:br>
              <a:rPr lang="en-US" altLang="en-US" sz="4000" kern="0" dirty="0">
                <a:solidFill>
                  <a:schemeClr val="tx1"/>
                </a:solidFill>
                <a:latin typeface="Calibri" charset="0"/>
                <a:ea typeface="ＭＳ Ｐゴシック" charset="-128"/>
                <a:cs typeface="Calibri" charset="0"/>
              </a:rPr>
            </a:br>
            <a:endParaRPr lang="en-US" altLang="en-US" sz="4000" kern="0" dirty="0">
              <a:solidFill>
                <a:schemeClr val="tx1"/>
              </a:solidFill>
              <a:latin typeface="Calibri" charset="0"/>
              <a:ea typeface="ＭＳ Ｐゴシック" charset="-128"/>
              <a:cs typeface="Calibri" charset="0"/>
            </a:endParaRPr>
          </a:p>
        </p:txBody>
      </p:sp>
      <p:sp>
        <p:nvSpPr>
          <p:cNvPr id="11" name="TextBox 10"/>
          <p:cNvSpPr txBox="1"/>
          <p:nvPr/>
        </p:nvSpPr>
        <p:spPr>
          <a:xfrm>
            <a:off x="558006" y="2000071"/>
            <a:ext cx="8281194" cy="400110"/>
          </a:xfrm>
          <a:prstGeom prst="rect">
            <a:avLst/>
          </a:prstGeom>
          <a:noFill/>
        </p:spPr>
        <p:txBody>
          <a:bodyPr wrap="square" rtlCol="0">
            <a:spAutoFit/>
          </a:bodyPr>
          <a:lstStyle/>
          <a:p>
            <a:r>
              <a:rPr lang="en-US" sz="2000" dirty="0">
                <a:solidFill>
                  <a:schemeClr val="bg1">
                    <a:lumMod val="20000"/>
                    <a:lumOff val="80000"/>
                  </a:schemeClr>
                </a:solidFill>
                <a:latin typeface="+mn-lt"/>
              </a:rPr>
              <a:t>Recall:  Most producers are already managing nutrients very carefully.</a:t>
            </a:r>
          </a:p>
        </p:txBody>
      </p:sp>
    </p:spTree>
    <p:extLst>
      <p:ext uri="{BB962C8B-B14F-4D97-AF65-F5344CB8AC3E}">
        <p14:creationId xmlns:p14="http://schemas.microsoft.com/office/powerpoint/2010/main" val="300522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extBox 3"/>
          <p:cNvSpPr txBox="1"/>
          <p:nvPr/>
        </p:nvSpPr>
        <p:spPr>
          <a:xfrm>
            <a:off x="7142693" y="6009462"/>
            <a:ext cx="2078388" cy="830997"/>
          </a:xfrm>
          <a:prstGeom prst="rect">
            <a:avLst/>
          </a:prstGeom>
          <a:noFill/>
        </p:spPr>
        <p:txBody>
          <a:bodyPr wrap="square" rtlCol="0">
            <a:spAutoFit/>
          </a:bodyPr>
          <a:lstStyle/>
          <a:p>
            <a:r>
              <a:rPr lang="en-CA" dirty="0">
                <a:solidFill>
                  <a:schemeClr val="bg1">
                    <a:lumMod val="20000"/>
                    <a:lumOff val="80000"/>
                  </a:schemeClr>
                </a:solidFill>
              </a:rPr>
              <a:t>Jenn Roste </a:t>
            </a:r>
            <a:br>
              <a:rPr lang="en-CA" dirty="0">
                <a:solidFill>
                  <a:schemeClr val="bg1">
                    <a:lumMod val="20000"/>
                    <a:lumOff val="80000"/>
                  </a:schemeClr>
                </a:solidFill>
              </a:rPr>
            </a:br>
            <a:r>
              <a:rPr lang="en-CA" dirty="0">
                <a:solidFill>
                  <a:schemeClr val="bg1">
                    <a:lumMod val="20000"/>
                    <a:lumOff val="80000"/>
                  </a:schemeClr>
                </a:solidFill>
              </a:rPr>
              <a:t>&amp; Jane Elliott</a:t>
            </a:r>
            <a:endParaRPr lang="en-US" dirty="0">
              <a:solidFill>
                <a:schemeClr val="bg1">
                  <a:lumMod val="20000"/>
                  <a:lumOff val="80000"/>
                </a:schemeClr>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28424" y="2819399"/>
            <a:ext cx="2810985" cy="3466729"/>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2000" y="2819400"/>
            <a:ext cx="3184435" cy="3466728"/>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04593" y="2937783"/>
            <a:ext cx="1982962" cy="2640924"/>
          </a:xfrm>
          <a:prstGeom prst="rect">
            <a:avLst/>
          </a:prstGeom>
        </p:spPr>
      </p:pic>
      <p:sp>
        <p:nvSpPr>
          <p:cNvPr id="10" name="Title 1"/>
          <p:cNvSpPr txBox="1">
            <a:spLocks/>
          </p:cNvSpPr>
          <p:nvPr/>
        </p:nvSpPr>
        <p:spPr bwMode="auto">
          <a:xfrm>
            <a:off x="558006" y="1058863"/>
            <a:ext cx="8027988" cy="846137"/>
          </a:xfrm>
          <a:prstGeom prst="rect">
            <a:avLst/>
          </a:prstGeom>
          <a:solidFill>
            <a:schemeClr val="bg1">
              <a:lumMod val="20000"/>
              <a:lumOff val="80000"/>
            </a:schemeClr>
          </a:solidFill>
          <a:effec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altLang="en-US" sz="4000" dirty="0">
                <a:solidFill>
                  <a:schemeClr val="tx1"/>
                </a:solidFill>
                <a:latin typeface="Calibri" charset="0"/>
                <a:ea typeface="ＭＳ Ｐゴシック" charset="-128"/>
                <a:cs typeface="Calibri" charset="0"/>
              </a:rPr>
              <a:t>–</a:t>
            </a:r>
            <a:r>
              <a:rPr lang="en-US" altLang="en-US" sz="4000" kern="0" dirty="0">
                <a:solidFill>
                  <a:schemeClr val="tx1"/>
                </a:solidFill>
                <a:latin typeface="Calibri" charset="0"/>
                <a:ea typeface="ＭＳ Ｐゴシック" charset="-128"/>
                <a:cs typeface="Calibri" charset="0"/>
              </a:rPr>
              <a:t>  the problem –</a:t>
            </a:r>
            <a:br>
              <a:rPr lang="en-US" altLang="en-US" sz="4000" kern="0" dirty="0">
                <a:solidFill>
                  <a:schemeClr val="tx1"/>
                </a:solidFill>
                <a:latin typeface="Calibri" charset="0"/>
                <a:ea typeface="ＭＳ Ｐゴシック" charset="-128"/>
                <a:cs typeface="Calibri" charset="0"/>
              </a:rPr>
            </a:br>
            <a:endParaRPr lang="en-US" altLang="en-US" sz="4000" kern="0" dirty="0">
              <a:solidFill>
                <a:schemeClr val="tx1"/>
              </a:solidFill>
              <a:latin typeface="Calibri" charset="0"/>
              <a:ea typeface="ＭＳ Ｐゴシック" charset="-128"/>
              <a:cs typeface="Calibri" charset="0"/>
            </a:endParaRPr>
          </a:p>
        </p:txBody>
      </p:sp>
      <p:sp>
        <p:nvSpPr>
          <p:cNvPr id="11" name="Title 1"/>
          <p:cNvSpPr txBox="1">
            <a:spLocks/>
          </p:cNvSpPr>
          <p:nvPr/>
        </p:nvSpPr>
        <p:spPr bwMode="auto">
          <a:xfrm>
            <a:off x="0" y="5181600"/>
            <a:ext cx="9087555" cy="1676400"/>
          </a:xfrm>
          <a:prstGeom prst="rect">
            <a:avLst/>
          </a:prstGeom>
          <a:solidFill>
            <a:schemeClr val="bg1">
              <a:lumMod val="20000"/>
              <a:lumOff val="80000"/>
            </a:schemeClr>
          </a:solidFill>
          <a:effec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altLang="en-US" sz="3600" dirty="0">
                <a:solidFill>
                  <a:srgbClr val="002060"/>
                </a:solidFill>
                <a:latin typeface="Calibri" charset="0"/>
                <a:ea typeface="ＭＳ Ｐゴシック" charset="-128"/>
                <a:cs typeface="Calibri" charset="0"/>
              </a:rPr>
              <a:t>Although runoff losses are a small proportion of field-scale nutrient budgets, these losses are enough to cause water quality problems.</a:t>
            </a:r>
            <a:endParaRPr lang="en-US" altLang="en-US" sz="3600" kern="0" dirty="0">
              <a:solidFill>
                <a:srgbClr val="002060"/>
              </a:solidFill>
              <a:latin typeface="Calibri" charset="0"/>
              <a:ea typeface="ＭＳ Ｐゴシック" charset="-128"/>
              <a:cs typeface="Calibri" charset="0"/>
            </a:endParaRPr>
          </a:p>
        </p:txBody>
      </p:sp>
    </p:spTree>
    <p:extLst>
      <p:ext uri="{BB962C8B-B14F-4D97-AF65-F5344CB8AC3E}">
        <p14:creationId xmlns:p14="http://schemas.microsoft.com/office/powerpoint/2010/main" val="2154410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558006" y="1058863"/>
            <a:ext cx="8027988" cy="846137"/>
          </a:xfrm>
          <a:prstGeom prst="rect">
            <a:avLst/>
          </a:prstGeom>
          <a:solidFill>
            <a:schemeClr val="bg1">
              <a:lumMod val="20000"/>
              <a:lumOff val="80000"/>
            </a:schemeClr>
          </a:solidFill>
          <a:effec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altLang="en-US" sz="4000" dirty="0">
                <a:solidFill>
                  <a:schemeClr val="tx1"/>
                </a:solidFill>
                <a:latin typeface="Calibri" charset="0"/>
                <a:ea typeface="ＭＳ Ｐゴシック" charset="-128"/>
                <a:cs typeface="Calibri" charset="0"/>
              </a:rPr>
              <a:t>–</a:t>
            </a:r>
            <a:r>
              <a:rPr lang="en-US" altLang="en-US" sz="4000" kern="0" dirty="0">
                <a:solidFill>
                  <a:schemeClr val="tx1"/>
                </a:solidFill>
                <a:latin typeface="Calibri" charset="0"/>
                <a:ea typeface="ＭＳ Ｐゴシック" charset="-128"/>
                <a:cs typeface="Calibri" charset="0"/>
              </a:rPr>
              <a:t>  the problem –</a:t>
            </a:r>
            <a:br>
              <a:rPr lang="en-US" altLang="en-US" sz="4000" kern="0" dirty="0">
                <a:solidFill>
                  <a:schemeClr val="tx1"/>
                </a:solidFill>
                <a:latin typeface="Calibri" charset="0"/>
                <a:ea typeface="ＭＳ Ｐゴシック" charset="-128"/>
                <a:cs typeface="Calibri" charset="0"/>
              </a:rPr>
            </a:br>
            <a:endParaRPr lang="en-US" altLang="en-US" sz="4000" kern="0" dirty="0">
              <a:solidFill>
                <a:schemeClr val="tx1"/>
              </a:solidFill>
              <a:latin typeface="Calibri" charset="0"/>
              <a:ea typeface="ＭＳ Ｐゴシック" charset="-128"/>
              <a:cs typeface="Calibri" charset="0"/>
            </a:endParaRPr>
          </a:p>
        </p:txBody>
      </p:sp>
      <p:sp>
        <p:nvSpPr>
          <p:cNvPr id="5" name="Freeform 4"/>
          <p:cNvSpPr/>
          <p:nvPr/>
        </p:nvSpPr>
        <p:spPr bwMode="auto">
          <a:xfrm>
            <a:off x="2572719" y="1348353"/>
            <a:ext cx="5211230" cy="232474"/>
          </a:xfrm>
          <a:custGeom>
            <a:avLst/>
            <a:gdLst>
              <a:gd name="connsiteX0" fmla="*/ 0 w 5211230"/>
              <a:gd name="connsiteY0" fmla="*/ 232474 h 232474"/>
              <a:gd name="connsiteX1" fmla="*/ 92989 w 5211230"/>
              <a:gd name="connsiteY1" fmla="*/ 185979 h 232474"/>
              <a:gd name="connsiteX2" fmla="*/ 170481 w 5211230"/>
              <a:gd name="connsiteY2" fmla="*/ 170481 h 232474"/>
              <a:gd name="connsiteX3" fmla="*/ 402956 w 5211230"/>
              <a:gd name="connsiteY3" fmla="*/ 139484 h 232474"/>
              <a:gd name="connsiteX4" fmla="*/ 511444 w 5211230"/>
              <a:gd name="connsiteY4" fmla="*/ 123986 h 232474"/>
              <a:gd name="connsiteX5" fmla="*/ 666427 w 5211230"/>
              <a:gd name="connsiteY5" fmla="*/ 108488 h 232474"/>
              <a:gd name="connsiteX6" fmla="*/ 759417 w 5211230"/>
              <a:gd name="connsiteY6" fmla="*/ 92989 h 232474"/>
              <a:gd name="connsiteX7" fmla="*/ 1193369 w 5211230"/>
              <a:gd name="connsiteY7" fmla="*/ 77491 h 232474"/>
              <a:gd name="connsiteX8" fmla="*/ 1472339 w 5211230"/>
              <a:gd name="connsiteY8" fmla="*/ 61993 h 232474"/>
              <a:gd name="connsiteX9" fmla="*/ 2045776 w 5211230"/>
              <a:gd name="connsiteY9" fmla="*/ 30996 h 232474"/>
              <a:gd name="connsiteX10" fmla="*/ 2123267 w 5211230"/>
              <a:gd name="connsiteY10" fmla="*/ 0 h 232474"/>
              <a:gd name="connsiteX11" fmla="*/ 2510725 w 5211230"/>
              <a:gd name="connsiteY11" fmla="*/ 15498 h 232474"/>
              <a:gd name="connsiteX12" fmla="*/ 2603715 w 5211230"/>
              <a:gd name="connsiteY12" fmla="*/ 30996 h 232474"/>
              <a:gd name="connsiteX13" fmla="*/ 2805193 w 5211230"/>
              <a:gd name="connsiteY13" fmla="*/ 46494 h 232474"/>
              <a:gd name="connsiteX14" fmla="*/ 2882684 w 5211230"/>
              <a:gd name="connsiteY14" fmla="*/ 61993 h 232474"/>
              <a:gd name="connsiteX15" fmla="*/ 3022169 w 5211230"/>
              <a:gd name="connsiteY15" fmla="*/ 77491 h 232474"/>
              <a:gd name="connsiteX16" fmla="*/ 2510725 w 5211230"/>
              <a:gd name="connsiteY16" fmla="*/ 92989 h 232474"/>
              <a:gd name="connsiteX17" fmla="*/ 3347634 w 5211230"/>
              <a:gd name="connsiteY17" fmla="*/ 108488 h 232474"/>
              <a:gd name="connsiteX18" fmla="*/ 3642101 w 5211230"/>
              <a:gd name="connsiteY18" fmla="*/ 92989 h 232474"/>
              <a:gd name="connsiteX19" fmla="*/ 4897464 w 5211230"/>
              <a:gd name="connsiteY19" fmla="*/ 108488 h 232474"/>
              <a:gd name="connsiteX20" fmla="*/ 5036949 w 5211230"/>
              <a:gd name="connsiteY20" fmla="*/ 123986 h 23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230" h="232474">
                <a:moveTo>
                  <a:pt x="0" y="232474"/>
                </a:moveTo>
                <a:cubicBezTo>
                  <a:pt x="30996" y="216976"/>
                  <a:pt x="60420" y="197822"/>
                  <a:pt x="92989" y="185979"/>
                </a:cubicBezTo>
                <a:cubicBezTo>
                  <a:pt x="117745" y="176977"/>
                  <a:pt x="144766" y="176195"/>
                  <a:pt x="170481" y="170481"/>
                </a:cubicBezTo>
                <a:cubicBezTo>
                  <a:pt x="330182" y="134993"/>
                  <a:pt x="97810" y="173389"/>
                  <a:pt x="402956" y="139484"/>
                </a:cubicBezTo>
                <a:cubicBezTo>
                  <a:pt x="439262" y="135450"/>
                  <a:pt x="475164" y="128254"/>
                  <a:pt x="511444" y="123986"/>
                </a:cubicBezTo>
                <a:cubicBezTo>
                  <a:pt x="563007" y="117920"/>
                  <a:pt x="614909" y="114928"/>
                  <a:pt x="666427" y="108488"/>
                </a:cubicBezTo>
                <a:cubicBezTo>
                  <a:pt x="697609" y="104590"/>
                  <a:pt x="728047" y="94834"/>
                  <a:pt x="759417" y="92989"/>
                </a:cubicBezTo>
                <a:cubicBezTo>
                  <a:pt x="903910" y="84489"/>
                  <a:pt x="1048763" y="83778"/>
                  <a:pt x="1193369" y="77491"/>
                </a:cubicBezTo>
                <a:cubicBezTo>
                  <a:pt x="1286414" y="73446"/>
                  <a:pt x="1379349" y="67159"/>
                  <a:pt x="1472339" y="61993"/>
                </a:cubicBezTo>
                <a:cubicBezTo>
                  <a:pt x="1746865" y="7085"/>
                  <a:pt x="1304676" y="91084"/>
                  <a:pt x="2045776" y="30996"/>
                </a:cubicBezTo>
                <a:cubicBezTo>
                  <a:pt x="2073505" y="28748"/>
                  <a:pt x="2097437" y="10332"/>
                  <a:pt x="2123267" y="0"/>
                </a:cubicBezTo>
                <a:cubicBezTo>
                  <a:pt x="2252420" y="5166"/>
                  <a:pt x="2381737" y="7176"/>
                  <a:pt x="2510725" y="15498"/>
                </a:cubicBezTo>
                <a:cubicBezTo>
                  <a:pt x="2542084" y="17521"/>
                  <a:pt x="2572463" y="27706"/>
                  <a:pt x="2603715" y="30996"/>
                </a:cubicBezTo>
                <a:cubicBezTo>
                  <a:pt x="2670703" y="38047"/>
                  <a:pt x="2738034" y="41328"/>
                  <a:pt x="2805193" y="46494"/>
                </a:cubicBezTo>
                <a:cubicBezTo>
                  <a:pt x="2831023" y="51660"/>
                  <a:pt x="2856607" y="58268"/>
                  <a:pt x="2882684" y="61993"/>
                </a:cubicBezTo>
                <a:cubicBezTo>
                  <a:pt x="2928995" y="68609"/>
                  <a:pt x="3068789" y="73606"/>
                  <a:pt x="3022169" y="77491"/>
                </a:cubicBezTo>
                <a:cubicBezTo>
                  <a:pt x="2852199" y="91655"/>
                  <a:pt x="2681206" y="87823"/>
                  <a:pt x="2510725" y="92989"/>
                </a:cubicBezTo>
                <a:cubicBezTo>
                  <a:pt x="2775745" y="269671"/>
                  <a:pt x="2549028" y="131306"/>
                  <a:pt x="3347634" y="108488"/>
                </a:cubicBezTo>
                <a:cubicBezTo>
                  <a:pt x="3445885" y="105681"/>
                  <a:pt x="3543945" y="98155"/>
                  <a:pt x="3642101" y="92989"/>
                </a:cubicBezTo>
                <a:lnTo>
                  <a:pt x="4897464" y="108488"/>
                </a:lnTo>
                <a:cubicBezTo>
                  <a:pt x="5643659" y="125447"/>
                  <a:pt x="4791942" y="123986"/>
                  <a:pt x="5036949" y="123986"/>
                </a:cubicBezTo>
              </a:path>
            </a:pathLst>
          </a:custGeom>
          <a:noFill/>
          <a:ln w="412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08" charset="0"/>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434" y="3353276"/>
            <a:ext cx="3526766" cy="3504724"/>
          </a:xfrm>
          <a:prstGeom prst="rect">
            <a:avLst/>
          </a:prstGeom>
        </p:spPr>
      </p:pic>
      <p:sp>
        <p:nvSpPr>
          <p:cNvPr id="7" name="Title 1"/>
          <p:cNvSpPr txBox="1">
            <a:spLocks/>
          </p:cNvSpPr>
          <p:nvPr/>
        </p:nvSpPr>
        <p:spPr bwMode="auto">
          <a:xfrm>
            <a:off x="4800600" y="3327921"/>
            <a:ext cx="4122415" cy="846137"/>
          </a:xfrm>
          <a:prstGeom prst="rect">
            <a:avLst/>
          </a:prstGeom>
          <a:solidFill>
            <a:schemeClr val="bg1">
              <a:lumMod val="20000"/>
              <a:lumOff val="80000"/>
            </a:schemeClr>
          </a:solidFill>
          <a:effec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altLang="en-US" sz="4000" dirty="0">
                <a:solidFill>
                  <a:schemeClr val="tx1"/>
                </a:solidFill>
                <a:latin typeface="Calibri" charset="0"/>
                <a:ea typeface="ＭＳ Ｐゴシック" charset="-128"/>
                <a:cs typeface="Calibri" charset="0"/>
              </a:rPr>
              <a:t>Solutions?</a:t>
            </a:r>
            <a:endParaRPr lang="en-US" altLang="en-US" sz="4000" kern="0" dirty="0">
              <a:solidFill>
                <a:schemeClr val="tx1"/>
              </a:solidFill>
              <a:latin typeface="Calibri" charset="0"/>
              <a:ea typeface="ＭＳ Ｐゴシック" charset="-128"/>
              <a:cs typeface="Calibri" charset="0"/>
            </a:endParaRPr>
          </a:p>
        </p:txBody>
      </p:sp>
    </p:spTree>
    <p:extLst>
      <p:ext uri="{BB962C8B-B14F-4D97-AF65-F5344CB8AC3E}">
        <p14:creationId xmlns:p14="http://schemas.microsoft.com/office/powerpoint/2010/main" val="2689474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9" name="Title 1"/>
          <p:cNvSpPr txBox="1">
            <a:spLocks/>
          </p:cNvSpPr>
          <p:nvPr/>
        </p:nvSpPr>
        <p:spPr bwMode="auto">
          <a:xfrm>
            <a:off x="457200" y="1077913"/>
            <a:ext cx="8229600" cy="68580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800" b="1" i="0" baseline="0">
                <a:solidFill>
                  <a:srgbClr val="FFFFFF"/>
                </a:solidFill>
                <a:latin typeface="Calibri"/>
                <a:ea typeface="ＭＳ Ｐゴシック" pitchFamily="-108" charset="-128"/>
                <a:cs typeface="Calibri"/>
              </a:defRPr>
            </a:lvl1pPr>
            <a:lvl2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fontAlgn="base">
              <a:spcBef>
                <a:spcPct val="0"/>
              </a:spcBef>
              <a:spcAft>
                <a:spcPct val="0"/>
              </a:spcAft>
              <a:defRPr sz="3200" b="1">
                <a:solidFill>
                  <a:srgbClr val="FFFFFF"/>
                </a:solidFill>
                <a:latin typeface="Arial Black" pitchFamily="-108" charset="0"/>
              </a:defRPr>
            </a:lvl6pPr>
            <a:lvl7pPr marL="914400" algn="l" rtl="0" fontAlgn="base">
              <a:spcBef>
                <a:spcPct val="0"/>
              </a:spcBef>
              <a:spcAft>
                <a:spcPct val="0"/>
              </a:spcAft>
              <a:defRPr sz="3200" b="1">
                <a:solidFill>
                  <a:srgbClr val="FFFFFF"/>
                </a:solidFill>
                <a:latin typeface="Arial Black" pitchFamily="-108" charset="0"/>
              </a:defRPr>
            </a:lvl7pPr>
            <a:lvl8pPr marL="1371600" algn="l" rtl="0" fontAlgn="base">
              <a:spcBef>
                <a:spcPct val="0"/>
              </a:spcBef>
              <a:spcAft>
                <a:spcPct val="0"/>
              </a:spcAft>
              <a:defRPr sz="3200" b="1">
                <a:solidFill>
                  <a:srgbClr val="FFFFFF"/>
                </a:solidFill>
                <a:latin typeface="Arial Black" pitchFamily="-108" charset="0"/>
              </a:defRPr>
            </a:lvl8pPr>
            <a:lvl9pPr marL="1828800" algn="l" rtl="0" fontAlgn="base">
              <a:spcBef>
                <a:spcPct val="0"/>
              </a:spcBef>
              <a:spcAft>
                <a:spcPct val="0"/>
              </a:spcAft>
              <a:defRPr sz="3200" b="1">
                <a:solidFill>
                  <a:srgbClr val="FFFFFF"/>
                </a:solidFill>
                <a:latin typeface="Arial Black" pitchFamily="-108" charset="0"/>
              </a:defRPr>
            </a:lvl9pPr>
          </a:lstStyle>
          <a:p>
            <a:r>
              <a:rPr lang="en-US" altLang="en-US" kern="0" dirty="0">
                <a:latin typeface="Calibri" charset="0"/>
                <a:ea typeface="ＭＳ Ｐゴシック" charset="-128"/>
                <a:cs typeface="Calibri" charset="0"/>
              </a:rPr>
              <a:t>So what can I do?</a:t>
            </a:r>
          </a:p>
        </p:txBody>
      </p:sp>
      <p:sp>
        <p:nvSpPr>
          <p:cNvPr id="11" name="Content Placeholder 5"/>
          <p:cNvSpPr txBox="1">
            <a:spLocks/>
          </p:cNvSpPr>
          <p:nvPr/>
        </p:nvSpPr>
        <p:spPr bwMode="auto">
          <a:xfrm>
            <a:off x="1866900" y="2743200"/>
            <a:ext cx="5410200" cy="39512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69875" indent="-269875" algn="l" rtl="0" eaLnBrk="0" fontAlgn="base" hangingPunct="0">
              <a:spcBef>
                <a:spcPct val="20000"/>
              </a:spcBef>
              <a:spcAft>
                <a:spcPct val="0"/>
              </a:spcAft>
              <a:buSzPct val="75000"/>
              <a:buFont typeface="Wingdings" charset="2"/>
              <a:buChar char="§"/>
              <a:defRPr sz="2800">
                <a:solidFill>
                  <a:srgbClr val="000000"/>
                </a:solidFill>
                <a:latin typeface="Calibri"/>
                <a:ea typeface="ＭＳ Ｐゴシック" pitchFamily="-108" charset="-128"/>
                <a:cs typeface="Calibri"/>
              </a:defRPr>
            </a:lvl1pPr>
            <a:lvl2pPr marL="914400" indent="-457200" algn="l" rtl="0" eaLnBrk="0" fontAlgn="base" hangingPunct="0">
              <a:spcBef>
                <a:spcPct val="20000"/>
              </a:spcBef>
              <a:spcAft>
                <a:spcPct val="0"/>
              </a:spcAft>
              <a:buSzPct val="75000"/>
              <a:buFont typeface="Arial" charset="0"/>
              <a:buAutoNum type="alphaLcParenR"/>
              <a:defRPr sz="2400">
                <a:solidFill>
                  <a:srgbClr val="000000"/>
                </a:solidFill>
                <a:latin typeface="Calibri"/>
                <a:ea typeface="ＭＳ Ｐゴシック" pitchFamily="-108" charset="-128"/>
                <a:cs typeface="Calibri"/>
              </a:defRPr>
            </a:lvl2pPr>
            <a:lvl3pPr marL="1371600" indent="-457200" algn="l" rtl="0" eaLnBrk="0" fontAlgn="base" hangingPunct="0">
              <a:spcBef>
                <a:spcPct val="20000"/>
              </a:spcBef>
              <a:spcAft>
                <a:spcPct val="0"/>
              </a:spcAft>
              <a:buFont typeface="Times" charset="0"/>
              <a:buChar char="•"/>
              <a:defRPr sz="2000">
                <a:solidFill>
                  <a:srgbClr val="000000"/>
                </a:solidFill>
                <a:latin typeface="Calibri"/>
                <a:ea typeface="ＭＳ Ｐゴシック" pitchFamily="-108" charset="-128"/>
                <a:cs typeface="Calibri"/>
              </a:defRPr>
            </a:lvl3pPr>
            <a:lvl4pPr marL="17526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4pPr>
            <a:lvl5pPr marL="22098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5pPr>
            <a:lvl6pPr marL="26670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6pPr>
            <a:lvl7pPr marL="31242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7pPr>
            <a:lvl8pPr marL="35814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8pPr>
            <a:lvl9pPr marL="40386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9pPr>
          </a:lstStyle>
          <a:p>
            <a:pPr marL="514350" indent="-514350">
              <a:buFont typeface="+mj-lt"/>
              <a:buAutoNum type="arabicPeriod"/>
            </a:pPr>
            <a:endParaRPr lang="en-CA" altLang="en-US" kern="0" dirty="0">
              <a:solidFill>
                <a:srgbClr val="FFFFFF"/>
              </a:solidFill>
              <a:latin typeface="Calibri" charset="0"/>
              <a:ea typeface="ＭＳ Ｐゴシック" charset="-128"/>
              <a:cs typeface="Calibri" charset="0"/>
            </a:endParaRPr>
          </a:p>
        </p:txBody>
      </p:sp>
      <p:pic>
        <p:nvPicPr>
          <p:cNvPr id="5" name="Picture 4">
            <a:extLst>
              <a:ext uri="{FF2B5EF4-FFF2-40B4-BE49-F238E27FC236}">
                <a16:creationId xmlns:a16="http://schemas.microsoft.com/office/drawing/2014/main" id="{FE4E76FC-D2BE-454B-B31C-7B1C06EBF1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sp>
        <p:nvSpPr>
          <p:cNvPr id="2" name="Rectangle 1"/>
          <p:cNvSpPr/>
          <p:nvPr/>
        </p:nvSpPr>
        <p:spPr>
          <a:xfrm>
            <a:off x="685800" y="1763713"/>
            <a:ext cx="7543800" cy="830997"/>
          </a:xfrm>
          <a:prstGeom prst="rect">
            <a:avLst/>
          </a:prstGeom>
        </p:spPr>
        <p:txBody>
          <a:bodyPr wrap="square">
            <a:spAutoFit/>
          </a:bodyPr>
          <a:lstStyle/>
          <a:p>
            <a:r>
              <a:rPr lang="en-CA" altLang="en-US" kern="0" dirty="0">
                <a:solidFill>
                  <a:srgbClr val="FFFFFF"/>
                </a:solidFill>
                <a:latin typeface="Calibri" charset="0"/>
                <a:cs typeface="Calibri" charset="0"/>
              </a:rPr>
              <a:t>The foundation of any solution to help mitigate agricultural nutrients is managing inputs. </a:t>
            </a:r>
          </a:p>
        </p:txBody>
      </p:sp>
    </p:spTree>
    <p:extLst>
      <p:ext uri="{BB962C8B-B14F-4D97-AF65-F5344CB8AC3E}">
        <p14:creationId xmlns:p14="http://schemas.microsoft.com/office/powerpoint/2010/main" val="2618015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pic>
        <p:nvPicPr>
          <p:cNvPr id="8" name="Picture 7" descr="C:\Users\User\AppData\Local\Temp\2003 Mar 15 TWS-E snow melt (3).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2000" y="0"/>
            <a:ext cx="9906000" cy="7010400"/>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0" y="1828800"/>
            <a:ext cx="3657602" cy="1402949"/>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lumMod val="20000"/>
                    <a:lumOff val="80000"/>
                  </a:schemeClr>
                </a:solidFill>
              </a:rPr>
              <a:t>Snowmelt &gt; 75% of runoff.  </a:t>
            </a:r>
          </a:p>
        </p:txBody>
      </p:sp>
      <p:sp>
        <p:nvSpPr>
          <p:cNvPr id="10" name="Rounded Rectangle 9"/>
          <p:cNvSpPr/>
          <p:nvPr/>
        </p:nvSpPr>
        <p:spPr>
          <a:xfrm>
            <a:off x="20825" y="4671945"/>
            <a:ext cx="2381077" cy="2186055"/>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lumMod val="20000"/>
                    <a:lumOff val="80000"/>
                  </a:schemeClr>
                </a:solidFill>
              </a:rPr>
              <a:t>Relatively flat.  Low risk of water erosion of soils.</a:t>
            </a:r>
            <a:endParaRPr lang="en-US" baseline="30000" dirty="0">
              <a:solidFill>
                <a:schemeClr val="bg1">
                  <a:lumMod val="20000"/>
                  <a:lumOff val="80000"/>
                </a:schemeClr>
              </a:solidFill>
            </a:endParaRPr>
          </a:p>
        </p:txBody>
      </p:sp>
      <p:sp>
        <p:nvSpPr>
          <p:cNvPr id="11" name="Rounded Rectangle 10"/>
          <p:cNvSpPr/>
          <p:nvPr/>
        </p:nvSpPr>
        <p:spPr>
          <a:xfrm>
            <a:off x="6098571" y="4736272"/>
            <a:ext cx="2902322" cy="2057400"/>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lumMod val="20000"/>
                    <a:lumOff val="80000"/>
                  </a:schemeClr>
                </a:solidFill>
              </a:rPr>
              <a:t>The amount of water running off is also important.</a:t>
            </a:r>
            <a:br>
              <a:rPr lang="en-US" dirty="0">
                <a:solidFill>
                  <a:schemeClr val="bg1">
                    <a:lumMod val="20000"/>
                    <a:lumOff val="80000"/>
                  </a:schemeClr>
                </a:solidFill>
              </a:rPr>
            </a:br>
            <a:r>
              <a:rPr lang="en-US" dirty="0">
                <a:solidFill>
                  <a:schemeClr val="bg1">
                    <a:lumMod val="20000"/>
                    <a:lumOff val="80000"/>
                  </a:schemeClr>
                </a:solidFill>
              </a:rPr>
              <a:t>“Keeping water on the land” can help.</a:t>
            </a:r>
          </a:p>
        </p:txBody>
      </p:sp>
    </p:spTree>
    <p:extLst>
      <p:ext uri="{BB962C8B-B14F-4D97-AF65-F5344CB8AC3E}">
        <p14:creationId xmlns:p14="http://schemas.microsoft.com/office/powerpoint/2010/main" val="1306000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9" name="Title 1"/>
          <p:cNvSpPr txBox="1">
            <a:spLocks/>
          </p:cNvSpPr>
          <p:nvPr/>
        </p:nvSpPr>
        <p:spPr bwMode="auto">
          <a:xfrm>
            <a:off x="457200" y="1077913"/>
            <a:ext cx="8229600" cy="68580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800" b="1" i="0" baseline="0">
                <a:solidFill>
                  <a:srgbClr val="FFFFFF"/>
                </a:solidFill>
                <a:latin typeface="Calibri"/>
                <a:ea typeface="ＭＳ Ｐゴシック" pitchFamily="-108" charset="-128"/>
                <a:cs typeface="Calibri"/>
              </a:defRPr>
            </a:lvl1pPr>
            <a:lvl2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fontAlgn="base">
              <a:spcBef>
                <a:spcPct val="0"/>
              </a:spcBef>
              <a:spcAft>
                <a:spcPct val="0"/>
              </a:spcAft>
              <a:defRPr sz="3200" b="1">
                <a:solidFill>
                  <a:srgbClr val="FFFFFF"/>
                </a:solidFill>
                <a:latin typeface="Arial Black" pitchFamily="-108" charset="0"/>
              </a:defRPr>
            </a:lvl6pPr>
            <a:lvl7pPr marL="914400" algn="l" rtl="0" fontAlgn="base">
              <a:spcBef>
                <a:spcPct val="0"/>
              </a:spcBef>
              <a:spcAft>
                <a:spcPct val="0"/>
              </a:spcAft>
              <a:defRPr sz="3200" b="1">
                <a:solidFill>
                  <a:srgbClr val="FFFFFF"/>
                </a:solidFill>
                <a:latin typeface="Arial Black" pitchFamily="-108" charset="0"/>
              </a:defRPr>
            </a:lvl7pPr>
            <a:lvl8pPr marL="1371600" algn="l" rtl="0" fontAlgn="base">
              <a:spcBef>
                <a:spcPct val="0"/>
              </a:spcBef>
              <a:spcAft>
                <a:spcPct val="0"/>
              </a:spcAft>
              <a:defRPr sz="3200" b="1">
                <a:solidFill>
                  <a:srgbClr val="FFFFFF"/>
                </a:solidFill>
                <a:latin typeface="Arial Black" pitchFamily="-108" charset="0"/>
              </a:defRPr>
            </a:lvl8pPr>
            <a:lvl9pPr marL="1828800" algn="l" rtl="0" fontAlgn="base">
              <a:spcBef>
                <a:spcPct val="0"/>
              </a:spcBef>
              <a:spcAft>
                <a:spcPct val="0"/>
              </a:spcAft>
              <a:defRPr sz="3200" b="1">
                <a:solidFill>
                  <a:srgbClr val="FFFFFF"/>
                </a:solidFill>
                <a:latin typeface="Arial Black" pitchFamily="-108" charset="0"/>
              </a:defRPr>
            </a:lvl9pPr>
          </a:lstStyle>
          <a:p>
            <a:r>
              <a:rPr lang="en-US" altLang="en-US" kern="0" dirty="0">
                <a:latin typeface="Calibri" charset="0"/>
                <a:ea typeface="ＭＳ Ｐゴシック" charset="-128"/>
                <a:cs typeface="Calibri" charset="0"/>
              </a:rPr>
              <a:t>So what can I do?</a:t>
            </a:r>
          </a:p>
        </p:txBody>
      </p:sp>
      <p:sp>
        <p:nvSpPr>
          <p:cNvPr id="11" name="Content Placeholder 5"/>
          <p:cNvSpPr txBox="1">
            <a:spLocks/>
          </p:cNvSpPr>
          <p:nvPr/>
        </p:nvSpPr>
        <p:spPr bwMode="auto">
          <a:xfrm>
            <a:off x="1866900" y="2743200"/>
            <a:ext cx="5410200" cy="39512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69875" indent="-269875" algn="l" rtl="0" eaLnBrk="0" fontAlgn="base" hangingPunct="0">
              <a:spcBef>
                <a:spcPct val="20000"/>
              </a:spcBef>
              <a:spcAft>
                <a:spcPct val="0"/>
              </a:spcAft>
              <a:buSzPct val="75000"/>
              <a:buFont typeface="Wingdings" charset="2"/>
              <a:buChar char="§"/>
              <a:defRPr sz="2800">
                <a:solidFill>
                  <a:srgbClr val="000000"/>
                </a:solidFill>
                <a:latin typeface="Calibri"/>
                <a:ea typeface="ＭＳ Ｐゴシック" pitchFamily="-108" charset="-128"/>
                <a:cs typeface="Calibri"/>
              </a:defRPr>
            </a:lvl1pPr>
            <a:lvl2pPr marL="914400" indent="-457200" algn="l" rtl="0" eaLnBrk="0" fontAlgn="base" hangingPunct="0">
              <a:spcBef>
                <a:spcPct val="20000"/>
              </a:spcBef>
              <a:spcAft>
                <a:spcPct val="0"/>
              </a:spcAft>
              <a:buSzPct val="75000"/>
              <a:buFont typeface="Arial" charset="0"/>
              <a:buAutoNum type="alphaLcParenR"/>
              <a:defRPr sz="2400">
                <a:solidFill>
                  <a:srgbClr val="000000"/>
                </a:solidFill>
                <a:latin typeface="Calibri"/>
                <a:ea typeface="ＭＳ Ｐゴシック" pitchFamily="-108" charset="-128"/>
                <a:cs typeface="Calibri"/>
              </a:defRPr>
            </a:lvl2pPr>
            <a:lvl3pPr marL="1371600" indent="-457200" algn="l" rtl="0" eaLnBrk="0" fontAlgn="base" hangingPunct="0">
              <a:spcBef>
                <a:spcPct val="20000"/>
              </a:spcBef>
              <a:spcAft>
                <a:spcPct val="0"/>
              </a:spcAft>
              <a:buFont typeface="Times" charset="0"/>
              <a:buChar char="•"/>
              <a:defRPr sz="2000">
                <a:solidFill>
                  <a:srgbClr val="000000"/>
                </a:solidFill>
                <a:latin typeface="Calibri"/>
                <a:ea typeface="ＭＳ Ｐゴシック" pitchFamily="-108" charset="-128"/>
                <a:cs typeface="Calibri"/>
              </a:defRPr>
            </a:lvl3pPr>
            <a:lvl4pPr marL="17526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4pPr>
            <a:lvl5pPr marL="22098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5pPr>
            <a:lvl6pPr marL="26670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6pPr>
            <a:lvl7pPr marL="31242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7pPr>
            <a:lvl8pPr marL="35814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8pPr>
            <a:lvl9pPr marL="40386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9pPr>
          </a:lstStyle>
          <a:p>
            <a:pPr marL="0" indent="0">
              <a:buNone/>
            </a:pPr>
            <a:r>
              <a:rPr lang="en-CA" altLang="en-US" kern="0" dirty="0">
                <a:solidFill>
                  <a:srgbClr val="FFFFFF"/>
                </a:solidFill>
                <a:latin typeface="Calibri" charset="0"/>
                <a:ea typeface="ＭＳ Ｐゴシック" charset="-128"/>
                <a:cs typeface="Calibri" charset="0"/>
              </a:rPr>
              <a:t>1. Soil test – and consider both agronomy and the environment when you decide on application rates.</a:t>
            </a:r>
          </a:p>
          <a:p>
            <a:pPr marL="644525" lvl="1" indent="0">
              <a:buNone/>
            </a:pPr>
            <a:endParaRPr lang="en-CA" altLang="en-US" kern="0" dirty="0">
              <a:solidFill>
                <a:srgbClr val="FFFFFF"/>
              </a:solidFill>
              <a:latin typeface="Calibri" charset="0"/>
              <a:ea typeface="ＭＳ Ｐゴシック" charset="-128"/>
              <a:cs typeface="Calibri" charset="0"/>
            </a:endParaRPr>
          </a:p>
          <a:p>
            <a:pPr marL="644525" lvl="1" indent="0">
              <a:buNone/>
            </a:pPr>
            <a:r>
              <a:rPr lang="en-CA" altLang="en-US" kern="0" dirty="0">
                <a:solidFill>
                  <a:srgbClr val="FFFFFF"/>
                </a:solidFill>
                <a:latin typeface="Calibri" charset="0"/>
                <a:ea typeface="ＭＳ Ｐゴシック" charset="-128"/>
                <a:cs typeface="Calibri" charset="0"/>
              </a:rPr>
              <a:t>Be careful in wet/connected areas.  </a:t>
            </a:r>
          </a:p>
          <a:p>
            <a:pPr marL="644525" lvl="1" indent="0">
              <a:buNone/>
            </a:pPr>
            <a:r>
              <a:rPr lang="en-CA" altLang="en-US" kern="0" dirty="0">
                <a:solidFill>
                  <a:srgbClr val="FFFFFF"/>
                </a:solidFill>
                <a:latin typeface="Calibri" charset="0"/>
                <a:ea typeface="ＭＳ Ｐゴシック" charset="-128"/>
                <a:cs typeface="Calibri" charset="0"/>
              </a:rPr>
              <a:t>Also:  You may want to test for phosphorus stratification in your soils.</a:t>
            </a:r>
            <a:br>
              <a:rPr lang="en-CA" altLang="en-US" kern="0" dirty="0">
                <a:solidFill>
                  <a:srgbClr val="FFFFFF"/>
                </a:solidFill>
                <a:latin typeface="Calibri" charset="0"/>
                <a:ea typeface="ＭＳ Ｐゴシック" charset="-128"/>
                <a:cs typeface="Calibri" charset="0"/>
              </a:rPr>
            </a:br>
            <a:endParaRPr lang="en-CA" altLang="en-US" kern="0" dirty="0">
              <a:solidFill>
                <a:srgbClr val="FFFFFF"/>
              </a:solidFill>
              <a:latin typeface="Calibri" charset="0"/>
              <a:ea typeface="ＭＳ Ｐゴシック" charset="-128"/>
              <a:cs typeface="Calibri" charset="0"/>
            </a:endParaRPr>
          </a:p>
        </p:txBody>
      </p:sp>
      <p:pic>
        <p:nvPicPr>
          <p:cNvPr id="5" name="Picture 4">
            <a:extLst>
              <a:ext uri="{FF2B5EF4-FFF2-40B4-BE49-F238E27FC236}">
                <a16:creationId xmlns:a16="http://schemas.microsoft.com/office/drawing/2014/main" id="{FE4E76FC-D2BE-454B-B31C-7B1C06EBF1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sp>
        <p:nvSpPr>
          <p:cNvPr id="2" name="Rectangle 1"/>
          <p:cNvSpPr/>
          <p:nvPr/>
        </p:nvSpPr>
        <p:spPr>
          <a:xfrm>
            <a:off x="685800" y="1763713"/>
            <a:ext cx="7543800" cy="830997"/>
          </a:xfrm>
          <a:prstGeom prst="rect">
            <a:avLst/>
          </a:prstGeom>
        </p:spPr>
        <p:txBody>
          <a:bodyPr wrap="square">
            <a:spAutoFit/>
          </a:bodyPr>
          <a:lstStyle/>
          <a:p>
            <a:r>
              <a:rPr lang="en-CA" altLang="en-US" kern="0" dirty="0">
                <a:solidFill>
                  <a:srgbClr val="FFFFFF"/>
                </a:solidFill>
                <a:latin typeface="Calibri" charset="0"/>
                <a:cs typeface="Calibri" charset="0"/>
              </a:rPr>
              <a:t>The foundation of any solution to help mitigate agricultural nutrients is managing inputs.</a:t>
            </a:r>
          </a:p>
        </p:txBody>
      </p:sp>
      <p:sp>
        <p:nvSpPr>
          <p:cNvPr id="6" name="Rounded Rectangle 5"/>
          <p:cNvSpPr/>
          <p:nvPr/>
        </p:nvSpPr>
        <p:spPr>
          <a:xfrm>
            <a:off x="7171267" y="5334000"/>
            <a:ext cx="1515533" cy="1195455"/>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Reduced tillage:</a:t>
            </a:r>
            <a:br>
              <a:rPr lang="en-US" sz="1400" dirty="0"/>
            </a:br>
            <a:r>
              <a:rPr lang="en-US" sz="1400" dirty="0"/>
              <a:t>+ soil carbon </a:t>
            </a:r>
            <a:br>
              <a:rPr lang="en-US" sz="1400" dirty="0"/>
            </a:br>
            <a:r>
              <a:rPr lang="en-US" sz="1400" dirty="0"/>
              <a:t>+ soil moisture </a:t>
            </a:r>
            <a:br>
              <a:rPr lang="en-US" sz="1400" dirty="0"/>
            </a:br>
            <a:r>
              <a:rPr lang="en-US" sz="1400" dirty="0"/>
              <a:t>– water quality</a:t>
            </a:r>
            <a:endParaRPr lang="en-US" sz="1400" baseline="30000" dirty="0"/>
          </a:p>
        </p:txBody>
      </p:sp>
    </p:spTree>
    <p:extLst>
      <p:ext uri="{BB962C8B-B14F-4D97-AF65-F5344CB8AC3E}">
        <p14:creationId xmlns:p14="http://schemas.microsoft.com/office/powerpoint/2010/main" val="1729275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9" name="Title 1"/>
          <p:cNvSpPr txBox="1">
            <a:spLocks/>
          </p:cNvSpPr>
          <p:nvPr/>
        </p:nvSpPr>
        <p:spPr bwMode="auto">
          <a:xfrm>
            <a:off x="457200" y="1077913"/>
            <a:ext cx="8229600" cy="68580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800" b="1" i="0" baseline="0">
                <a:solidFill>
                  <a:srgbClr val="FFFFFF"/>
                </a:solidFill>
                <a:latin typeface="Calibri"/>
                <a:ea typeface="ＭＳ Ｐゴシック" pitchFamily="-108" charset="-128"/>
                <a:cs typeface="Calibri"/>
              </a:defRPr>
            </a:lvl1pPr>
            <a:lvl2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fontAlgn="base">
              <a:spcBef>
                <a:spcPct val="0"/>
              </a:spcBef>
              <a:spcAft>
                <a:spcPct val="0"/>
              </a:spcAft>
              <a:defRPr sz="3200" b="1">
                <a:solidFill>
                  <a:srgbClr val="FFFFFF"/>
                </a:solidFill>
                <a:latin typeface="Arial Black" pitchFamily="-108" charset="0"/>
              </a:defRPr>
            </a:lvl6pPr>
            <a:lvl7pPr marL="914400" algn="l" rtl="0" fontAlgn="base">
              <a:spcBef>
                <a:spcPct val="0"/>
              </a:spcBef>
              <a:spcAft>
                <a:spcPct val="0"/>
              </a:spcAft>
              <a:defRPr sz="3200" b="1">
                <a:solidFill>
                  <a:srgbClr val="FFFFFF"/>
                </a:solidFill>
                <a:latin typeface="Arial Black" pitchFamily="-108" charset="0"/>
              </a:defRPr>
            </a:lvl7pPr>
            <a:lvl8pPr marL="1371600" algn="l" rtl="0" fontAlgn="base">
              <a:spcBef>
                <a:spcPct val="0"/>
              </a:spcBef>
              <a:spcAft>
                <a:spcPct val="0"/>
              </a:spcAft>
              <a:defRPr sz="3200" b="1">
                <a:solidFill>
                  <a:srgbClr val="FFFFFF"/>
                </a:solidFill>
                <a:latin typeface="Arial Black" pitchFamily="-108" charset="0"/>
              </a:defRPr>
            </a:lvl8pPr>
            <a:lvl9pPr marL="1828800" algn="l" rtl="0" fontAlgn="base">
              <a:spcBef>
                <a:spcPct val="0"/>
              </a:spcBef>
              <a:spcAft>
                <a:spcPct val="0"/>
              </a:spcAft>
              <a:defRPr sz="3200" b="1">
                <a:solidFill>
                  <a:srgbClr val="FFFFFF"/>
                </a:solidFill>
                <a:latin typeface="Arial Black" pitchFamily="-108" charset="0"/>
              </a:defRPr>
            </a:lvl9pPr>
          </a:lstStyle>
          <a:p>
            <a:endParaRPr lang="en-US" altLang="en-US" kern="0" dirty="0">
              <a:latin typeface="Calibri" charset="0"/>
              <a:ea typeface="ＭＳ Ｐゴシック" charset="-128"/>
              <a:cs typeface="Calibri" charset="0"/>
            </a:endParaRPr>
          </a:p>
        </p:txBody>
      </p:sp>
      <p:sp>
        <p:nvSpPr>
          <p:cNvPr id="11" name="Content Placeholder 5"/>
          <p:cNvSpPr txBox="1">
            <a:spLocks/>
          </p:cNvSpPr>
          <p:nvPr/>
        </p:nvSpPr>
        <p:spPr bwMode="auto">
          <a:xfrm>
            <a:off x="1866900" y="2743200"/>
            <a:ext cx="5410200" cy="39512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69875" indent="-269875" algn="l" rtl="0" eaLnBrk="0" fontAlgn="base" hangingPunct="0">
              <a:spcBef>
                <a:spcPct val="20000"/>
              </a:spcBef>
              <a:spcAft>
                <a:spcPct val="0"/>
              </a:spcAft>
              <a:buSzPct val="75000"/>
              <a:buFont typeface="Wingdings" charset="2"/>
              <a:buChar char="§"/>
              <a:defRPr sz="2800">
                <a:solidFill>
                  <a:srgbClr val="000000"/>
                </a:solidFill>
                <a:latin typeface="Calibri"/>
                <a:ea typeface="ＭＳ Ｐゴシック" pitchFamily="-108" charset="-128"/>
                <a:cs typeface="Calibri"/>
              </a:defRPr>
            </a:lvl1pPr>
            <a:lvl2pPr marL="914400" indent="-457200" algn="l" rtl="0" eaLnBrk="0" fontAlgn="base" hangingPunct="0">
              <a:spcBef>
                <a:spcPct val="20000"/>
              </a:spcBef>
              <a:spcAft>
                <a:spcPct val="0"/>
              </a:spcAft>
              <a:buSzPct val="75000"/>
              <a:buFont typeface="Arial" charset="0"/>
              <a:buAutoNum type="alphaLcParenR"/>
              <a:defRPr sz="2400">
                <a:solidFill>
                  <a:srgbClr val="000000"/>
                </a:solidFill>
                <a:latin typeface="Calibri"/>
                <a:ea typeface="ＭＳ Ｐゴシック" pitchFamily="-108" charset="-128"/>
                <a:cs typeface="Calibri"/>
              </a:defRPr>
            </a:lvl2pPr>
            <a:lvl3pPr marL="1371600" indent="-457200" algn="l" rtl="0" eaLnBrk="0" fontAlgn="base" hangingPunct="0">
              <a:spcBef>
                <a:spcPct val="20000"/>
              </a:spcBef>
              <a:spcAft>
                <a:spcPct val="0"/>
              </a:spcAft>
              <a:buFont typeface="Times" charset="0"/>
              <a:buChar char="•"/>
              <a:defRPr sz="2000">
                <a:solidFill>
                  <a:srgbClr val="000000"/>
                </a:solidFill>
                <a:latin typeface="Calibri"/>
                <a:ea typeface="ＭＳ Ｐゴシック" pitchFamily="-108" charset="-128"/>
                <a:cs typeface="Calibri"/>
              </a:defRPr>
            </a:lvl3pPr>
            <a:lvl4pPr marL="17526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4pPr>
            <a:lvl5pPr marL="22098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5pPr>
            <a:lvl6pPr marL="26670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6pPr>
            <a:lvl7pPr marL="31242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7pPr>
            <a:lvl8pPr marL="35814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8pPr>
            <a:lvl9pPr marL="40386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9pPr>
          </a:lstStyle>
          <a:p>
            <a:pPr marL="514350" indent="-514350">
              <a:buFont typeface="+mj-lt"/>
              <a:buAutoNum type="arabicPeriod"/>
            </a:pPr>
            <a:endParaRPr lang="en-CA" altLang="en-US" kern="0" dirty="0">
              <a:solidFill>
                <a:srgbClr val="FFFFFF"/>
              </a:solidFill>
              <a:latin typeface="Calibri" charset="0"/>
              <a:ea typeface="ＭＳ Ｐゴシック" charset="-128"/>
              <a:cs typeface="Calibri" charset="0"/>
            </a:endParaRPr>
          </a:p>
        </p:txBody>
      </p:sp>
      <p:pic>
        <p:nvPicPr>
          <p:cNvPr id="5" name="Picture 4">
            <a:extLst>
              <a:ext uri="{FF2B5EF4-FFF2-40B4-BE49-F238E27FC236}">
                <a16:creationId xmlns:a16="http://schemas.microsoft.com/office/drawing/2014/main" id="{FE4E76FC-D2BE-454B-B31C-7B1C06EBF1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t="50133" r="51631"/>
          <a:stretch/>
        </p:blipFill>
        <p:spPr>
          <a:xfrm>
            <a:off x="192025" y="2399110"/>
            <a:ext cx="2761488" cy="2564892"/>
          </a:xfrm>
          <a:prstGeom prst="rect">
            <a:avLst/>
          </a:pr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l="50089" t="34444"/>
          <a:stretch/>
        </p:blipFill>
        <p:spPr>
          <a:xfrm>
            <a:off x="3026664" y="1433542"/>
            <a:ext cx="2486201" cy="2941985"/>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r="52915" b="51255"/>
          <a:stretch/>
        </p:blipFill>
        <p:spPr>
          <a:xfrm>
            <a:off x="5827191" y="2125266"/>
            <a:ext cx="2688160" cy="2507214"/>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78860" y="3778750"/>
            <a:ext cx="2349670" cy="2222000"/>
          </a:xfrm>
          <a:prstGeom prst="rect">
            <a:avLst/>
          </a:prstGeom>
        </p:spPr>
      </p:pic>
      <p:sp>
        <p:nvSpPr>
          <p:cNvPr id="12" name="Rectangle 11"/>
          <p:cNvSpPr/>
          <p:nvPr/>
        </p:nvSpPr>
        <p:spPr>
          <a:xfrm>
            <a:off x="5949485" y="4815584"/>
            <a:ext cx="3095662" cy="461665"/>
          </a:xfrm>
          <a:prstGeom prst="rect">
            <a:avLst/>
          </a:prstGeom>
          <a:solidFill>
            <a:schemeClr val="accent1">
              <a:lumMod val="75000"/>
            </a:schemeClr>
          </a:solidFill>
        </p:spPr>
        <p:txBody>
          <a:bodyPr wrap="square">
            <a:spAutoFit/>
          </a:bodyPr>
          <a:lstStyle/>
          <a:p>
            <a:r>
              <a:rPr lang="en-US" sz="1200" dirty="0">
                <a:solidFill>
                  <a:schemeClr val="bg1">
                    <a:lumMod val="20000"/>
                    <a:lumOff val="80000"/>
                  </a:schemeClr>
                </a:solidFill>
              </a:rPr>
              <a:t>Liu, Elliott, Wilson, </a:t>
            </a:r>
            <a:r>
              <a:rPr lang="en-US" sz="1200" dirty="0" err="1">
                <a:solidFill>
                  <a:schemeClr val="bg1">
                    <a:lumMod val="20000"/>
                    <a:lumOff val="80000"/>
                  </a:schemeClr>
                </a:solidFill>
              </a:rPr>
              <a:t>Baulch</a:t>
            </a:r>
            <a:r>
              <a:rPr lang="en-US" sz="1200" dirty="0">
                <a:solidFill>
                  <a:schemeClr val="bg1">
                    <a:lumMod val="20000"/>
                    <a:lumOff val="80000"/>
                  </a:schemeClr>
                </a:solidFill>
              </a:rPr>
              <a:t>. 2019 </a:t>
            </a:r>
            <a:br>
              <a:rPr lang="en-US" sz="1200" dirty="0">
                <a:solidFill>
                  <a:schemeClr val="bg1">
                    <a:lumMod val="20000"/>
                    <a:lumOff val="80000"/>
                  </a:schemeClr>
                </a:solidFill>
              </a:rPr>
            </a:br>
            <a:r>
              <a:rPr lang="en-US" sz="1200" dirty="0">
                <a:solidFill>
                  <a:schemeClr val="bg1">
                    <a:lumMod val="20000"/>
                    <a:lumOff val="80000"/>
                  </a:schemeClr>
                </a:solidFill>
              </a:rPr>
              <a:t>J. Environ. Qual. doi:10.2134/jeq2018.12.0437</a:t>
            </a:r>
          </a:p>
        </p:txBody>
      </p:sp>
      <p:sp>
        <p:nvSpPr>
          <p:cNvPr id="13" name="Title 1"/>
          <p:cNvSpPr txBox="1">
            <a:spLocks/>
          </p:cNvSpPr>
          <p:nvPr/>
        </p:nvSpPr>
        <p:spPr bwMode="auto">
          <a:xfrm>
            <a:off x="609600" y="812961"/>
            <a:ext cx="8229600" cy="68580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800" b="1" i="0" baseline="0">
                <a:solidFill>
                  <a:srgbClr val="FFFFFF"/>
                </a:solidFill>
                <a:latin typeface="Calibri"/>
                <a:ea typeface="ＭＳ Ｐゴシック" pitchFamily="-108" charset="-128"/>
                <a:cs typeface="Calibri"/>
              </a:defRPr>
            </a:lvl1pPr>
            <a:lvl2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fontAlgn="base">
              <a:spcBef>
                <a:spcPct val="0"/>
              </a:spcBef>
              <a:spcAft>
                <a:spcPct val="0"/>
              </a:spcAft>
              <a:defRPr sz="3200" b="1">
                <a:solidFill>
                  <a:srgbClr val="FFFFFF"/>
                </a:solidFill>
                <a:latin typeface="Arial Black" pitchFamily="-108" charset="0"/>
              </a:defRPr>
            </a:lvl6pPr>
            <a:lvl7pPr marL="914400" algn="l" rtl="0" fontAlgn="base">
              <a:spcBef>
                <a:spcPct val="0"/>
              </a:spcBef>
              <a:spcAft>
                <a:spcPct val="0"/>
              </a:spcAft>
              <a:defRPr sz="3200" b="1">
                <a:solidFill>
                  <a:srgbClr val="FFFFFF"/>
                </a:solidFill>
                <a:latin typeface="Arial Black" pitchFamily="-108" charset="0"/>
              </a:defRPr>
            </a:lvl7pPr>
            <a:lvl8pPr marL="1371600" algn="l" rtl="0" fontAlgn="base">
              <a:spcBef>
                <a:spcPct val="0"/>
              </a:spcBef>
              <a:spcAft>
                <a:spcPct val="0"/>
              </a:spcAft>
              <a:defRPr sz="3200" b="1">
                <a:solidFill>
                  <a:srgbClr val="FFFFFF"/>
                </a:solidFill>
                <a:latin typeface="Arial Black" pitchFamily="-108" charset="0"/>
              </a:defRPr>
            </a:lvl8pPr>
            <a:lvl9pPr marL="1828800" algn="l" rtl="0" fontAlgn="base">
              <a:spcBef>
                <a:spcPct val="0"/>
              </a:spcBef>
              <a:spcAft>
                <a:spcPct val="0"/>
              </a:spcAft>
              <a:defRPr sz="3200" b="1">
                <a:solidFill>
                  <a:srgbClr val="FFFFFF"/>
                </a:solidFill>
                <a:latin typeface="Arial Black" pitchFamily="-108" charset="0"/>
              </a:defRPr>
            </a:lvl9pPr>
          </a:lstStyle>
          <a:p>
            <a:r>
              <a:rPr lang="en-US" altLang="en-US" sz="3600" i="1" kern="0" dirty="0">
                <a:latin typeface="Calibri" charset="0"/>
                <a:ea typeface="ＭＳ Ｐゴシック" charset="-128"/>
                <a:cs typeface="Calibri" charset="0"/>
              </a:rPr>
              <a:t>Changes in practice can lead to rapid benefits.</a:t>
            </a:r>
          </a:p>
        </p:txBody>
      </p:sp>
    </p:spTree>
    <p:extLst>
      <p:ext uri="{BB962C8B-B14F-4D97-AF65-F5344CB8AC3E}">
        <p14:creationId xmlns:p14="http://schemas.microsoft.com/office/powerpoint/2010/main" val="3987711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9" name="Title 1"/>
          <p:cNvSpPr txBox="1">
            <a:spLocks/>
          </p:cNvSpPr>
          <p:nvPr/>
        </p:nvSpPr>
        <p:spPr bwMode="auto">
          <a:xfrm>
            <a:off x="457200" y="1077913"/>
            <a:ext cx="8229600" cy="68580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800" b="1" i="0" baseline="0">
                <a:solidFill>
                  <a:srgbClr val="FFFFFF"/>
                </a:solidFill>
                <a:latin typeface="Calibri"/>
                <a:ea typeface="ＭＳ Ｐゴシック" pitchFamily="-108" charset="-128"/>
                <a:cs typeface="Calibri"/>
              </a:defRPr>
            </a:lvl1pPr>
            <a:lvl2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fontAlgn="base">
              <a:spcBef>
                <a:spcPct val="0"/>
              </a:spcBef>
              <a:spcAft>
                <a:spcPct val="0"/>
              </a:spcAft>
              <a:defRPr sz="3200" b="1">
                <a:solidFill>
                  <a:srgbClr val="FFFFFF"/>
                </a:solidFill>
                <a:latin typeface="Arial Black" pitchFamily="-108" charset="0"/>
              </a:defRPr>
            </a:lvl6pPr>
            <a:lvl7pPr marL="914400" algn="l" rtl="0" fontAlgn="base">
              <a:spcBef>
                <a:spcPct val="0"/>
              </a:spcBef>
              <a:spcAft>
                <a:spcPct val="0"/>
              </a:spcAft>
              <a:defRPr sz="3200" b="1">
                <a:solidFill>
                  <a:srgbClr val="FFFFFF"/>
                </a:solidFill>
                <a:latin typeface="Arial Black" pitchFamily="-108" charset="0"/>
              </a:defRPr>
            </a:lvl7pPr>
            <a:lvl8pPr marL="1371600" algn="l" rtl="0" fontAlgn="base">
              <a:spcBef>
                <a:spcPct val="0"/>
              </a:spcBef>
              <a:spcAft>
                <a:spcPct val="0"/>
              </a:spcAft>
              <a:defRPr sz="3200" b="1">
                <a:solidFill>
                  <a:srgbClr val="FFFFFF"/>
                </a:solidFill>
                <a:latin typeface="Arial Black" pitchFamily="-108" charset="0"/>
              </a:defRPr>
            </a:lvl8pPr>
            <a:lvl9pPr marL="1828800" algn="l" rtl="0" fontAlgn="base">
              <a:spcBef>
                <a:spcPct val="0"/>
              </a:spcBef>
              <a:spcAft>
                <a:spcPct val="0"/>
              </a:spcAft>
              <a:defRPr sz="3200" b="1">
                <a:solidFill>
                  <a:srgbClr val="FFFFFF"/>
                </a:solidFill>
                <a:latin typeface="Arial Black" pitchFamily="-108" charset="0"/>
              </a:defRPr>
            </a:lvl9pPr>
          </a:lstStyle>
          <a:p>
            <a:r>
              <a:rPr lang="en-US" altLang="en-US" kern="0" dirty="0">
                <a:latin typeface="Calibri" charset="0"/>
                <a:ea typeface="ＭＳ Ｐゴシック" charset="-128"/>
                <a:cs typeface="Calibri" charset="0"/>
              </a:rPr>
              <a:t>So what can I do?</a:t>
            </a:r>
          </a:p>
        </p:txBody>
      </p:sp>
      <p:sp>
        <p:nvSpPr>
          <p:cNvPr id="11" name="Content Placeholder 5"/>
          <p:cNvSpPr txBox="1">
            <a:spLocks/>
          </p:cNvSpPr>
          <p:nvPr/>
        </p:nvSpPr>
        <p:spPr bwMode="auto">
          <a:xfrm>
            <a:off x="1866900" y="2743200"/>
            <a:ext cx="5410200" cy="39512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69875" indent="-269875" algn="l" rtl="0" eaLnBrk="0" fontAlgn="base" hangingPunct="0">
              <a:spcBef>
                <a:spcPct val="20000"/>
              </a:spcBef>
              <a:spcAft>
                <a:spcPct val="0"/>
              </a:spcAft>
              <a:buSzPct val="75000"/>
              <a:buFont typeface="Wingdings" charset="2"/>
              <a:buChar char="§"/>
              <a:defRPr sz="2800">
                <a:solidFill>
                  <a:srgbClr val="000000"/>
                </a:solidFill>
                <a:latin typeface="Calibri"/>
                <a:ea typeface="ＭＳ Ｐゴシック" pitchFamily="-108" charset="-128"/>
                <a:cs typeface="Calibri"/>
              </a:defRPr>
            </a:lvl1pPr>
            <a:lvl2pPr marL="914400" indent="-457200" algn="l" rtl="0" eaLnBrk="0" fontAlgn="base" hangingPunct="0">
              <a:spcBef>
                <a:spcPct val="20000"/>
              </a:spcBef>
              <a:spcAft>
                <a:spcPct val="0"/>
              </a:spcAft>
              <a:buSzPct val="75000"/>
              <a:buFont typeface="Arial" charset="0"/>
              <a:buAutoNum type="alphaLcParenR"/>
              <a:defRPr sz="2400">
                <a:solidFill>
                  <a:srgbClr val="000000"/>
                </a:solidFill>
                <a:latin typeface="Calibri"/>
                <a:ea typeface="ＭＳ Ｐゴシック" pitchFamily="-108" charset="-128"/>
                <a:cs typeface="Calibri"/>
              </a:defRPr>
            </a:lvl2pPr>
            <a:lvl3pPr marL="1371600" indent="-457200" algn="l" rtl="0" eaLnBrk="0" fontAlgn="base" hangingPunct="0">
              <a:spcBef>
                <a:spcPct val="20000"/>
              </a:spcBef>
              <a:spcAft>
                <a:spcPct val="0"/>
              </a:spcAft>
              <a:buFont typeface="Times" charset="0"/>
              <a:buChar char="•"/>
              <a:defRPr sz="2000">
                <a:solidFill>
                  <a:srgbClr val="000000"/>
                </a:solidFill>
                <a:latin typeface="Calibri"/>
                <a:ea typeface="ＭＳ Ｐゴシック" pitchFamily="-108" charset="-128"/>
                <a:cs typeface="Calibri"/>
              </a:defRPr>
            </a:lvl3pPr>
            <a:lvl4pPr marL="17526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4pPr>
            <a:lvl5pPr marL="22098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5pPr>
            <a:lvl6pPr marL="26670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6pPr>
            <a:lvl7pPr marL="31242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7pPr>
            <a:lvl8pPr marL="35814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8pPr>
            <a:lvl9pPr marL="40386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9pPr>
          </a:lstStyle>
          <a:p>
            <a:pPr marL="0" indent="0">
              <a:buNone/>
            </a:pPr>
            <a:r>
              <a:rPr lang="en-CA" altLang="en-US" kern="0" dirty="0">
                <a:solidFill>
                  <a:srgbClr val="FFFFFF"/>
                </a:solidFill>
                <a:latin typeface="Calibri" charset="0"/>
                <a:ea typeface="ＭＳ Ｐゴシック" charset="-128"/>
                <a:cs typeface="Calibri" charset="0"/>
              </a:rPr>
              <a:t>2. Don’t broadcast fertilizer, </a:t>
            </a:r>
            <a:br>
              <a:rPr lang="en-CA" altLang="en-US" kern="0" dirty="0">
                <a:solidFill>
                  <a:srgbClr val="FFFFFF"/>
                </a:solidFill>
                <a:latin typeface="Calibri" charset="0"/>
                <a:ea typeface="ＭＳ Ｐゴシック" charset="-128"/>
                <a:cs typeface="Calibri" charset="0"/>
              </a:rPr>
            </a:br>
            <a:r>
              <a:rPr lang="en-CA" altLang="en-US" kern="0" dirty="0">
                <a:solidFill>
                  <a:srgbClr val="FFFFFF"/>
                </a:solidFill>
                <a:latin typeface="Calibri" charset="0"/>
                <a:ea typeface="ＭＳ Ｐゴシック" charset="-128"/>
                <a:cs typeface="Calibri" charset="0"/>
              </a:rPr>
              <a:t>Don’t apply </a:t>
            </a:r>
            <a:r>
              <a:rPr lang="en-CA" altLang="en-US" kern="0" dirty="0">
                <a:solidFill>
                  <a:schemeClr val="bg1">
                    <a:lumMod val="20000"/>
                    <a:lumOff val="80000"/>
                  </a:schemeClr>
                </a:solidFill>
                <a:latin typeface="Calibri" charset="0"/>
                <a:ea typeface="ＭＳ Ｐゴシック" charset="-128"/>
                <a:cs typeface="Calibri" charset="0"/>
              </a:rPr>
              <a:t>manure or fertilizer in late fall </a:t>
            </a:r>
            <a:r>
              <a:rPr lang="en-CA" altLang="en-US" kern="0" dirty="0">
                <a:solidFill>
                  <a:srgbClr val="FFFFFF"/>
                </a:solidFill>
                <a:latin typeface="Calibri" charset="0"/>
                <a:ea typeface="ＭＳ Ｐゴシック" charset="-128"/>
                <a:cs typeface="Calibri" charset="0"/>
              </a:rPr>
              <a:t>or winter.  </a:t>
            </a:r>
          </a:p>
          <a:p>
            <a:pPr marL="644525" lvl="1" indent="0">
              <a:buNone/>
            </a:pPr>
            <a:endParaRPr lang="en-CA" altLang="en-US" kern="0" dirty="0">
              <a:solidFill>
                <a:srgbClr val="FFFFFF"/>
              </a:solidFill>
              <a:latin typeface="Calibri" charset="0"/>
              <a:ea typeface="ＭＳ Ｐゴシック" charset="-128"/>
              <a:cs typeface="Calibri" charset="0"/>
            </a:endParaRPr>
          </a:p>
          <a:p>
            <a:pPr marL="514350" indent="-514350">
              <a:buFont typeface="+mj-lt"/>
              <a:buAutoNum type="arabicPeriod"/>
            </a:pPr>
            <a:endParaRPr lang="en-CA" altLang="en-US" kern="0" dirty="0">
              <a:solidFill>
                <a:srgbClr val="FFFFFF"/>
              </a:solidFill>
              <a:latin typeface="Calibri" charset="0"/>
              <a:ea typeface="ＭＳ Ｐゴシック" charset="-128"/>
              <a:cs typeface="Calibri" charset="0"/>
            </a:endParaRPr>
          </a:p>
        </p:txBody>
      </p:sp>
      <p:pic>
        <p:nvPicPr>
          <p:cNvPr id="5" name="Picture 4">
            <a:extLst>
              <a:ext uri="{FF2B5EF4-FFF2-40B4-BE49-F238E27FC236}">
                <a16:creationId xmlns:a16="http://schemas.microsoft.com/office/drawing/2014/main" id="{FE4E76FC-D2BE-454B-B31C-7B1C06EBF1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sp>
        <p:nvSpPr>
          <p:cNvPr id="2" name="Rectangle 1"/>
          <p:cNvSpPr/>
          <p:nvPr/>
        </p:nvSpPr>
        <p:spPr>
          <a:xfrm>
            <a:off x="685800" y="1763713"/>
            <a:ext cx="7543800" cy="830997"/>
          </a:xfrm>
          <a:prstGeom prst="rect">
            <a:avLst/>
          </a:prstGeom>
        </p:spPr>
        <p:txBody>
          <a:bodyPr wrap="square">
            <a:spAutoFit/>
          </a:bodyPr>
          <a:lstStyle/>
          <a:p>
            <a:r>
              <a:rPr lang="en-CA" altLang="en-US" kern="0" dirty="0">
                <a:solidFill>
                  <a:srgbClr val="FFFFFF"/>
                </a:solidFill>
                <a:latin typeface="Calibri" charset="0"/>
                <a:cs typeface="Calibri" charset="0"/>
              </a:rPr>
              <a:t>The foundation of any solution to help mitigate agricultural nutrients is managing inputs.</a:t>
            </a:r>
          </a:p>
        </p:txBody>
      </p:sp>
    </p:spTree>
    <p:extLst>
      <p:ext uri="{BB962C8B-B14F-4D97-AF65-F5344CB8AC3E}">
        <p14:creationId xmlns:p14="http://schemas.microsoft.com/office/powerpoint/2010/main" val="2954851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9" name="Title 1"/>
          <p:cNvSpPr txBox="1">
            <a:spLocks/>
          </p:cNvSpPr>
          <p:nvPr/>
        </p:nvSpPr>
        <p:spPr bwMode="auto">
          <a:xfrm>
            <a:off x="457200" y="1077913"/>
            <a:ext cx="8229600" cy="68580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800" b="1" i="0" baseline="0">
                <a:solidFill>
                  <a:srgbClr val="FFFFFF"/>
                </a:solidFill>
                <a:latin typeface="Calibri"/>
                <a:ea typeface="ＭＳ Ｐゴシック" pitchFamily="-108" charset="-128"/>
                <a:cs typeface="Calibri"/>
              </a:defRPr>
            </a:lvl1pPr>
            <a:lvl2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0" fontAlgn="base" hangingPunct="0">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fontAlgn="base">
              <a:spcBef>
                <a:spcPct val="0"/>
              </a:spcBef>
              <a:spcAft>
                <a:spcPct val="0"/>
              </a:spcAft>
              <a:defRPr sz="3200" b="1">
                <a:solidFill>
                  <a:srgbClr val="FFFFFF"/>
                </a:solidFill>
                <a:latin typeface="Arial Black" pitchFamily="-108" charset="0"/>
              </a:defRPr>
            </a:lvl6pPr>
            <a:lvl7pPr marL="914400" algn="l" rtl="0" fontAlgn="base">
              <a:spcBef>
                <a:spcPct val="0"/>
              </a:spcBef>
              <a:spcAft>
                <a:spcPct val="0"/>
              </a:spcAft>
              <a:defRPr sz="3200" b="1">
                <a:solidFill>
                  <a:srgbClr val="FFFFFF"/>
                </a:solidFill>
                <a:latin typeface="Arial Black" pitchFamily="-108" charset="0"/>
              </a:defRPr>
            </a:lvl7pPr>
            <a:lvl8pPr marL="1371600" algn="l" rtl="0" fontAlgn="base">
              <a:spcBef>
                <a:spcPct val="0"/>
              </a:spcBef>
              <a:spcAft>
                <a:spcPct val="0"/>
              </a:spcAft>
              <a:defRPr sz="3200" b="1">
                <a:solidFill>
                  <a:srgbClr val="FFFFFF"/>
                </a:solidFill>
                <a:latin typeface="Arial Black" pitchFamily="-108" charset="0"/>
              </a:defRPr>
            </a:lvl8pPr>
            <a:lvl9pPr marL="1828800" algn="l" rtl="0" fontAlgn="base">
              <a:spcBef>
                <a:spcPct val="0"/>
              </a:spcBef>
              <a:spcAft>
                <a:spcPct val="0"/>
              </a:spcAft>
              <a:defRPr sz="3200" b="1">
                <a:solidFill>
                  <a:srgbClr val="FFFFFF"/>
                </a:solidFill>
                <a:latin typeface="Arial Black" pitchFamily="-108" charset="0"/>
              </a:defRPr>
            </a:lvl9pPr>
          </a:lstStyle>
          <a:p>
            <a:r>
              <a:rPr lang="en-US" altLang="en-US" kern="0" dirty="0">
                <a:latin typeface="Calibri" charset="0"/>
                <a:ea typeface="ＭＳ Ｐゴシック" charset="-128"/>
                <a:cs typeface="Calibri" charset="0"/>
              </a:rPr>
              <a:t>So what can I do?</a:t>
            </a:r>
          </a:p>
        </p:txBody>
      </p:sp>
      <p:sp>
        <p:nvSpPr>
          <p:cNvPr id="11" name="Content Placeholder 5"/>
          <p:cNvSpPr txBox="1">
            <a:spLocks/>
          </p:cNvSpPr>
          <p:nvPr/>
        </p:nvSpPr>
        <p:spPr bwMode="auto">
          <a:xfrm>
            <a:off x="1866900" y="2743200"/>
            <a:ext cx="5410200" cy="39512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69875" indent="-269875" algn="l" rtl="0" eaLnBrk="0" fontAlgn="base" hangingPunct="0">
              <a:spcBef>
                <a:spcPct val="20000"/>
              </a:spcBef>
              <a:spcAft>
                <a:spcPct val="0"/>
              </a:spcAft>
              <a:buSzPct val="75000"/>
              <a:buFont typeface="Wingdings" charset="2"/>
              <a:buChar char="§"/>
              <a:defRPr sz="2800">
                <a:solidFill>
                  <a:srgbClr val="000000"/>
                </a:solidFill>
                <a:latin typeface="Calibri"/>
                <a:ea typeface="ＭＳ Ｐゴシック" pitchFamily="-108" charset="-128"/>
                <a:cs typeface="Calibri"/>
              </a:defRPr>
            </a:lvl1pPr>
            <a:lvl2pPr marL="914400" indent="-457200" algn="l" rtl="0" eaLnBrk="0" fontAlgn="base" hangingPunct="0">
              <a:spcBef>
                <a:spcPct val="20000"/>
              </a:spcBef>
              <a:spcAft>
                <a:spcPct val="0"/>
              </a:spcAft>
              <a:buSzPct val="75000"/>
              <a:buFont typeface="Arial" charset="0"/>
              <a:buAutoNum type="alphaLcParenR"/>
              <a:defRPr sz="2400">
                <a:solidFill>
                  <a:srgbClr val="000000"/>
                </a:solidFill>
                <a:latin typeface="Calibri"/>
                <a:ea typeface="ＭＳ Ｐゴシック" pitchFamily="-108" charset="-128"/>
                <a:cs typeface="Calibri"/>
              </a:defRPr>
            </a:lvl2pPr>
            <a:lvl3pPr marL="1371600" indent="-457200" algn="l" rtl="0" eaLnBrk="0" fontAlgn="base" hangingPunct="0">
              <a:spcBef>
                <a:spcPct val="20000"/>
              </a:spcBef>
              <a:spcAft>
                <a:spcPct val="0"/>
              </a:spcAft>
              <a:buFont typeface="Times" charset="0"/>
              <a:buChar char="•"/>
              <a:defRPr sz="2000">
                <a:solidFill>
                  <a:srgbClr val="000000"/>
                </a:solidFill>
                <a:latin typeface="Calibri"/>
                <a:ea typeface="ＭＳ Ｐゴシック" pitchFamily="-108" charset="-128"/>
                <a:cs typeface="Calibri"/>
              </a:defRPr>
            </a:lvl3pPr>
            <a:lvl4pPr marL="17526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4pPr>
            <a:lvl5pPr marL="2209800" indent="-381000" algn="l" rtl="0" eaLnBrk="0" fontAlgn="base" hangingPunct="0">
              <a:spcBef>
                <a:spcPct val="20000"/>
              </a:spcBef>
              <a:spcAft>
                <a:spcPct val="0"/>
              </a:spcAft>
              <a:buFont typeface="Times" charset="0"/>
              <a:buChar char="•"/>
              <a:defRPr sz="1600">
                <a:solidFill>
                  <a:srgbClr val="000000"/>
                </a:solidFill>
                <a:latin typeface="Calibri"/>
                <a:ea typeface="ＭＳ Ｐゴシック" pitchFamily="-108" charset="-128"/>
                <a:cs typeface="Calibri"/>
              </a:defRPr>
            </a:lvl5pPr>
            <a:lvl6pPr marL="26670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6pPr>
            <a:lvl7pPr marL="31242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7pPr>
            <a:lvl8pPr marL="35814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8pPr>
            <a:lvl9pPr marL="4038600" indent="-381000" algn="l" rtl="0" fontAlgn="base">
              <a:spcBef>
                <a:spcPct val="20000"/>
              </a:spcBef>
              <a:spcAft>
                <a:spcPct val="0"/>
              </a:spcAft>
              <a:buFont typeface="Times" pitchFamily="-108" charset="0"/>
              <a:buChar char="•"/>
              <a:defRPr sz="2000">
                <a:solidFill>
                  <a:srgbClr val="FFFFFF"/>
                </a:solidFill>
                <a:latin typeface="Georgia" pitchFamily="-108" charset="0"/>
                <a:ea typeface="ＭＳ Ｐゴシック" pitchFamily="-108" charset="-128"/>
              </a:defRPr>
            </a:lvl9pPr>
          </a:lstStyle>
          <a:p>
            <a:pPr marL="0" indent="0">
              <a:buNone/>
            </a:pPr>
            <a:r>
              <a:rPr lang="en-CA" altLang="en-US" kern="0" dirty="0">
                <a:solidFill>
                  <a:srgbClr val="FFFFFF"/>
                </a:solidFill>
                <a:latin typeface="Calibri" charset="0"/>
                <a:ea typeface="ＭＳ Ｐゴシック" charset="-128"/>
                <a:cs typeface="Calibri" charset="0"/>
              </a:rPr>
              <a:t>3.  There are many ‘other’ BMPs to consider beyond the 4Rs.</a:t>
            </a:r>
          </a:p>
          <a:p>
            <a:pPr marL="644525" lvl="1" indent="0">
              <a:buNone/>
            </a:pPr>
            <a:endParaRPr lang="en-CA" altLang="en-US" kern="0" dirty="0">
              <a:solidFill>
                <a:srgbClr val="FFFFFF"/>
              </a:solidFill>
              <a:latin typeface="Calibri" charset="0"/>
              <a:ea typeface="ＭＳ Ｐゴシック" charset="-128"/>
              <a:cs typeface="Calibri" charset="0"/>
            </a:endParaRPr>
          </a:p>
          <a:p>
            <a:pPr marL="644525" lvl="1" indent="0">
              <a:buNone/>
            </a:pPr>
            <a:r>
              <a:rPr lang="en-CA" altLang="en-US" kern="0" dirty="0">
                <a:solidFill>
                  <a:srgbClr val="FFFFFF"/>
                </a:solidFill>
                <a:latin typeface="Calibri" charset="0"/>
                <a:ea typeface="ＭＳ Ｐゴシック" charset="-128"/>
                <a:cs typeface="Calibri" charset="0"/>
              </a:rPr>
              <a:t>The best implementation of best management practices requires insight of people who know the land.  </a:t>
            </a:r>
          </a:p>
        </p:txBody>
      </p:sp>
      <p:pic>
        <p:nvPicPr>
          <p:cNvPr id="5" name="Picture 4">
            <a:extLst>
              <a:ext uri="{FF2B5EF4-FFF2-40B4-BE49-F238E27FC236}">
                <a16:creationId xmlns:a16="http://schemas.microsoft.com/office/drawing/2014/main" id="{FE4E76FC-D2BE-454B-B31C-7B1C06EBF1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sp>
        <p:nvSpPr>
          <p:cNvPr id="2" name="Rectangle 1"/>
          <p:cNvSpPr/>
          <p:nvPr/>
        </p:nvSpPr>
        <p:spPr>
          <a:xfrm>
            <a:off x="685800" y="1763713"/>
            <a:ext cx="7543800" cy="830997"/>
          </a:xfrm>
          <a:prstGeom prst="rect">
            <a:avLst/>
          </a:prstGeom>
        </p:spPr>
        <p:txBody>
          <a:bodyPr wrap="square">
            <a:spAutoFit/>
          </a:bodyPr>
          <a:lstStyle/>
          <a:p>
            <a:r>
              <a:rPr lang="en-CA" altLang="en-US" kern="0" dirty="0">
                <a:solidFill>
                  <a:srgbClr val="FFFFFF"/>
                </a:solidFill>
                <a:latin typeface="Calibri" charset="0"/>
                <a:cs typeface="Calibri" charset="0"/>
              </a:rPr>
              <a:t>Managing nutrient inputs alone – probably won’t mitigate our lake problems.</a:t>
            </a:r>
          </a:p>
        </p:txBody>
      </p:sp>
    </p:spTree>
    <p:extLst>
      <p:ext uri="{BB962C8B-B14F-4D97-AF65-F5344CB8AC3E}">
        <p14:creationId xmlns:p14="http://schemas.microsoft.com/office/powerpoint/2010/main" val="4246646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4206" y="609600"/>
            <a:ext cx="8027988" cy="990600"/>
          </a:xfrm>
        </p:spPr>
        <p:txBody>
          <a:bodyPr/>
          <a:lstStyle/>
          <a:p>
            <a:r>
              <a:rPr lang="en-US" dirty="0"/>
              <a:t>The nutrient management toolbox for the prairies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434" y="3353276"/>
            <a:ext cx="3526766" cy="3504724"/>
          </a:xfrm>
          <a:prstGeom prst="rect">
            <a:avLst/>
          </a:prstGeom>
        </p:spPr>
      </p:pic>
      <p:sp>
        <p:nvSpPr>
          <p:cNvPr id="5" name="TextBox 4"/>
          <p:cNvSpPr txBox="1"/>
          <p:nvPr/>
        </p:nvSpPr>
        <p:spPr>
          <a:xfrm>
            <a:off x="0" y="6477000"/>
            <a:ext cx="1560042" cy="338554"/>
          </a:xfrm>
          <a:prstGeom prst="rect">
            <a:avLst/>
          </a:prstGeom>
          <a:noFill/>
        </p:spPr>
        <p:txBody>
          <a:bodyPr wrap="none" rtlCol="0">
            <a:spAutoFit/>
          </a:bodyPr>
          <a:lstStyle/>
          <a:p>
            <a:r>
              <a:rPr lang="en-US" sz="1600" b="1" dirty="0"/>
              <a:t>Image: </a:t>
            </a:r>
            <a:r>
              <a:rPr lang="en-US" sz="1600" b="1" dirty="0" err="1"/>
              <a:t>Pixabay</a:t>
            </a:r>
            <a:endParaRPr lang="en-US" sz="1600" b="1" dirty="0"/>
          </a:p>
        </p:txBody>
      </p:sp>
      <p:sp>
        <p:nvSpPr>
          <p:cNvPr id="6" name="Title 1"/>
          <p:cNvSpPr txBox="1">
            <a:spLocks/>
          </p:cNvSpPr>
          <p:nvPr/>
        </p:nvSpPr>
        <p:spPr>
          <a:xfrm>
            <a:off x="2747303" y="2486501"/>
            <a:ext cx="5056188" cy="990600"/>
          </a:xfrm>
          <a:prstGeom prst="rect">
            <a:avLst/>
          </a:prstGeom>
          <a:effectLst/>
        </p:spPr>
        <p:txBody>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sz="3600" kern="0" dirty="0"/>
              <a:t>4R nutrient management</a:t>
            </a:r>
          </a:p>
          <a:p>
            <a:r>
              <a:rPr lang="en-US" sz="3600" kern="0" dirty="0"/>
              <a:t>+</a:t>
            </a:r>
          </a:p>
          <a:p>
            <a:endParaRPr lang="en-US" sz="3600" kern="0" dirty="0"/>
          </a:p>
        </p:txBody>
      </p:sp>
      <p:sp>
        <p:nvSpPr>
          <p:cNvPr id="7" name="Title 1"/>
          <p:cNvSpPr txBox="1">
            <a:spLocks/>
          </p:cNvSpPr>
          <p:nvPr/>
        </p:nvSpPr>
        <p:spPr>
          <a:xfrm>
            <a:off x="4267200" y="3477101"/>
            <a:ext cx="4484688" cy="990600"/>
          </a:xfrm>
          <a:prstGeom prst="rect">
            <a:avLst/>
          </a:prstGeom>
          <a:effectLst/>
        </p:spPr>
        <p:txBody>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sz="3600" kern="0" dirty="0"/>
              <a:t>Keeping water on the land</a:t>
            </a:r>
            <a:br>
              <a:rPr lang="en-US" sz="3600" kern="0" dirty="0"/>
            </a:br>
            <a:r>
              <a:rPr lang="en-US" sz="3600" kern="0" dirty="0"/>
              <a:t>+</a:t>
            </a:r>
          </a:p>
          <a:p>
            <a:endParaRPr lang="en-US" sz="3600" kern="0" dirty="0"/>
          </a:p>
        </p:txBody>
      </p:sp>
    </p:spTree>
    <p:extLst>
      <p:ext uri="{BB962C8B-B14F-4D97-AF65-F5344CB8AC3E}">
        <p14:creationId xmlns:p14="http://schemas.microsoft.com/office/powerpoint/2010/main" val="1400845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066800"/>
            <a:ext cx="8027988" cy="990600"/>
          </a:xfrm>
        </p:spPr>
        <p:txBody>
          <a:bodyPr/>
          <a:lstStyle/>
          <a:p>
            <a:r>
              <a:rPr lang="en-US" dirty="0"/>
              <a:t>A few things we know.</a:t>
            </a:r>
          </a:p>
        </p:txBody>
      </p:sp>
      <p:sp>
        <p:nvSpPr>
          <p:cNvPr id="3" name="Subtitle 2"/>
          <p:cNvSpPr>
            <a:spLocks noGrp="1"/>
          </p:cNvSpPr>
          <p:nvPr>
            <p:ph type="subTitle" idx="1"/>
          </p:nvPr>
        </p:nvSpPr>
        <p:spPr>
          <a:xfrm>
            <a:off x="381000" y="2209800"/>
            <a:ext cx="8032750" cy="685800"/>
          </a:xfrm>
        </p:spPr>
        <p:txBody>
          <a:bodyPr/>
          <a:lstStyle/>
          <a:p>
            <a:pPr marL="342900" indent="-342900" algn="l">
              <a:buFont typeface="Arial" panose="020B0604020202020204" pitchFamily="34" charset="0"/>
              <a:buChar char="•"/>
            </a:pPr>
            <a:r>
              <a:rPr lang="en-US" dirty="0">
                <a:solidFill>
                  <a:schemeClr val="bg1">
                    <a:lumMod val="20000"/>
                    <a:lumOff val="80000"/>
                  </a:schemeClr>
                </a:solidFill>
              </a:rPr>
              <a:t>Although runoff is episodic – snowmelt runoff is a key period where nutrients move downstream.  Rainfall runoff can be important.</a:t>
            </a:r>
          </a:p>
          <a:p>
            <a:pPr marL="342900" indent="-342900" algn="l">
              <a:buFont typeface="Arial" panose="020B0604020202020204" pitchFamily="34" charset="0"/>
              <a:buChar char="•"/>
            </a:pPr>
            <a:r>
              <a:rPr lang="en-US" dirty="0">
                <a:solidFill>
                  <a:schemeClr val="bg1">
                    <a:lumMod val="20000"/>
                    <a:lumOff val="80000"/>
                  </a:schemeClr>
                </a:solidFill>
              </a:rPr>
              <a:t>Phosphorus is NOT fixed in soils. </a:t>
            </a:r>
          </a:p>
          <a:p>
            <a:pPr marL="1257300" lvl="1" indent="-342900">
              <a:buFont typeface="Arial" panose="020B0604020202020204" pitchFamily="34" charset="0"/>
              <a:buChar char="•"/>
            </a:pPr>
            <a:r>
              <a:rPr lang="en-US" dirty="0">
                <a:solidFill>
                  <a:schemeClr val="bg1">
                    <a:lumMod val="20000"/>
                    <a:lumOff val="80000"/>
                  </a:schemeClr>
                </a:solidFill>
              </a:rPr>
              <a:t>Agricultural soils are important nutrient sources. While </a:t>
            </a:r>
            <a:r>
              <a:rPr lang="en-US" dirty="0" err="1">
                <a:solidFill>
                  <a:schemeClr val="bg1">
                    <a:lumMod val="20000"/>
                    <a:lumOff val="80000"/>
                  </a:schemeClr>
                </a:solidFill>
              </a:rPr>
              <a:t>agronomically</a:t>
            </a:r>
            <a:r>
              <a:rPr lang="en-US" dirty="0">
                <a:solidFill>
                  <a:schemeClr val="bg1">
                    <a:lumMod val="20000"/>
                    <a:lumOff val="80000"/>
                  </a:schemeClr>
                </a:solidFill>
              </a:rPr>
              <a:t>, losses to water don’t matter much, environmentally, there can be significant effects.</a:t>
            </a:r>
          </a:p>
          <a:p>
            <a:pPr marL="342900" indent="-342900" algn="l">
              <a:buFont typeface="Arial" panose="020B0604020202020204" pitchFamily="34" charset="0"/>
              <a:buChar char="•"/>
            </a:pPr>
            <a:r>
              <a:rPr lang="en-US" dirty="0">
                <a:solidFill>
                  <a:schemeClr val="bg1">
                    <a:lumMod val="20000"/>
                    <a:lumOff val="80000"/>
                  </a:schemeClr>
                </a:solidFill>
              </a:rPr>
              <a:t>Place-based management is crucial.  Producers who know their lands, and their operations know what will work.  </a:t>
            </a:r>
          </a:p>
        </p:txBody>
      </p:sp>
    </p:spTree>
    <p:extLst>
      <p:ext uri="{BB962C8B-B14F-4D97-AF65-F5344CB8AC3E}">
        <p14:creationId xmlns:p14="http://schemas.microsoft.com/office/powerpoint/2010/main" val="2618964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50000"/>
          </a:schemeClr>
        </a:solidFill>
        <a:effectLst/>
      </p:bgPr>
    </p:bg>
    <p:spTree>
      <p:nvGrpSpPr>
        <p:cNvPr id="1" name=""/>
        <p:cNvGrpSpPr/>
        <p:nvPr/>
      </p:nvGrpSpPr>
      <p:grpSpPr>
        <a:xfrm>
          <a:off x="0" y="0"/>
          <a:ext cx="0" cy="0"/>
          <a:chOff x="0" y="0"/>
          <a:chExt cx="0" cy="0"/>
        </a:xfrm>
      </p:grpSpPr>
      <p:sp>
        <p:nvSpPr>
          <p:cNvPr id="5122" name="Rectangle 5"/>
          <p:cNvSpPr>
            <a:spLocks noChangeArrowheads="1"/>
          </p:cNvSpPr>
          <p:nvPr/>
        </p:nvSpPr>
        <p:spPr bwMode="auto">
          <a:xfrm>
            <a:off x="2405063" y="3438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124" name="Title 1"/>
          <p:cNvSpPr>
            <a:spLocks noGrp="1"/>
          </p:cNvSpPr>
          <p:nvPr>
            <p:ph type="ctrTitle"/>
          </p:nvPr>
        </p:nvSpPr>
        <p:spPr bwMode="auto">
          <a:xfrm>
            <a:off x="533400" y="2181224"/>
            <a:ext cx="8027988" cy="1933576"/>
          </a:xfrm>
          <a:solidFill>
            <a:schemeClr val="accent6">
              <a:lumMod val="75000"/>
            </a:schemeClr>
          </a:solidFill>
        </p:spPr>
        <p:txBody>
          <a:bodyPr vert="horz" wrap="square" lIns="91440" tIns="45720" rIns="91440" bIns="45720" numCol="1" anchor="t" anchorCtr="0" compatLnSpc="1">
            <a:prstTxWarp prst="textNoShape">
              <a:avLst/>
            </a:prstTxWarp>
          </a:bodyPr>
          <a:lstStyle/>
          <a:p>
            <a:r>
              <a:rPr lang="en-US" altLang="en-US" sz="4000" dirty="0">
                <a:solidFill>
                  <a:schemeClr val="bg1">
                    <a:lumMod val="20000"/>
                    <a:lumOff val="80000"/>
                  </a:schemeClr>
                </a:solidFill>
                <a:latin typeface="Calibri" charset="0"/>
                <a:ea typeface="ＭＳ Ｐゴシック" charset="-128"/>
                <a:cs typeface="Calibri" charset="0"/>
              </a:rPr>
              <a:t>–  there is a problem –</a:t>
            </a:r>
            <a:br>
              <a:rPr lang="en-US" altLang="en-US" sz="4000" dirty="0">
                <a:solidFill>
                  <a:schemeClr val="bg1">
                    <a:lumMod val="20000"/>
                    <a:lumOff val="80000"/>
                  </a:schemeClr>
                </a:solidFill>
                <a:latin typeface="Calibri" charset="0"/>
                <a:ea typeface="ＭＳ Ｐゴシック" charset="-128"/>
                <a:cs typeface="Calibri" charset="0"/>
              </a:rPr>
            </a:br>
            <a:r>
              <a:rPr lang="en-US" altLang="en-US" sz="4000" dirty="0">
                <a:solidFill>
                  <a:schemeClr val="bg1">
                    <a:lumMod val="20000"/>
                    <a:lumOff val="80000"/>
                  </a:schemeClr>
                </a:solidFill>
                <a:latin typeface="Calibri" charset="0"/>
                <a:ea typeface="ＭＳ Ｐゴシック" charset="-128"/>
                <a:cs typeface="Calibri" charset="0"/>
              </a:rPr>
              <a:t>– we have some pragmatic, workable options – </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228600" y="231589"/>
            <a:ext cx="1746698" cy="5304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ADCC21E-F45B-E54A-88B6-C0206E7D2E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82000" y="200026"/>
            <a:ext cx="561974" cy="561974"/>
          </a:xfrm>
          <a:prstGeom prst="rect">
            <a:avLst/>
          </a:prstGeom>
        </p:spPr>
      </p:pic>
    </p:spTree>
    <p:extLst>
      <p:ext uri="{BB962C8B-B14F-4D97-AF65-F5344CB8AC3E}">
        <p14:creationId xmlns:p14="http://schemas.microsoft.com/office/powerpoint/2010/main" val="110703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4206" y="609600"/>
            <a:ext cx="8027988" cy="990600"/>
          </a:xfrm>
        </p:spPr>
        <p:txBody>
          <a:bodyPr/>
          <a:lstStyle/>
          <a:p>
            <a:r>
              <a:rPr lang="en-US" dirty="0"/>
              <a:t>The nutrient management toolbox for the prairies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434" y="3353276"/>
            <a:ext cx="3526766" cy="3504724"/>
          </a:xfrm>
          <a:prstGeom prst="rect">
            <a:avLst/>
          </a:prstGeom>
        </p:spPr>
      </p:pic>
      <p:sp>
        <p:nvSpPr>
          <p:cNvPr id="5" name="TextBox 4"/>
          <p:cNvSpPr txBox="1"/>
          <p:nvPr/>
        </p:nvSpPr>
        <p:spPr>
          <a:xfrm>
            <a:off x="0" y="6477000"/>
            <a:ext cx="1491114" cy="338554"/>
          </a:xfrm>
          <a:prstGeom prst="rect">
            <a:avLst/>
          </a:prstGeom>
          <a:noFill/>
        </p:spPr>
        <p:txBody>
          <a:bodyPr wrap="none" rtlCol="0">
            <a:spAutoFit/>
          </a:bodyPr>
          <a:lstStyle/>
          <a:p>
            <a:r>
              <a:rPr lang="en-US" sz="1600" b="1" dirty="0">
                <a:solidFill>
                  <a:schemeClr val="bg1">
                    <a:lumMod val="20000"/>
                    <a:lumOff val="80000"/>
                  </a:schemeClr>
                </a:solidFill>
              </a:rPr>
              <a:t>Image </a:t>
            </a:r>
            <a:r>
              <a:rPr lang="en-US" sz="1600" b="1" dirty="0" err="1">
                <a:solidFill>
                  <a:schemeClr val="bg1">
                    <a:lumMod val="20000"/>
                    <a:lumOff val="80000"/>
                  </a:schemeClr>
                </a:solidFill>
              </a:rPr>
              <a:t>Pixabay</a:t>
            </a:r>
            <a:endParaRPr lang="en-US" sz="1600" b="1" dirty="0">
              <a:solidFill>
                <a:schemeClr val="bg1">
                  <a:lumMod val="20000"/>
                  <a:lumOff val="80000"/>
                </a:schemeClr>
              </a:solidFill>
            </a:endParaRPr>
          </a:p>
        </p:txBody>
      </p:sp>
      <p:sp>
        <p:nvSpPr>
          <p:cNvPr id="6" name="Title 1"/>
          <p:cNvSpPr txBox="1">
            <a:spLocks/>
          </p:cNvSpPr>
          <p:nvPr/>
        </p:nvSpPr>
        <p:spPr>
          <a:xfrm>
            <a:off x="2747303" y="2486501"/>
            <a:ext cx="5056188" cy="990600"/>
          </a:xfrm>
          <a:prstGeom prst="rect">
            <a:avLst/>
          </a:prstGeom>
          <a:effectLst/>
        </p:spPr>
        <p:txBody>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sz="3600" kern="0" dirty="0"/>
              <a:t>4R nutrient management</a:t>
            </a:r>
          </a:p>
          <a:p>
            <a:r>
              <a:rPr lang="en-US" sz="3600" kern="0" dirty="0"/>
              <a:t>+</a:t>
            </a:r>
          </a:p>
          <a:p>
            <a:endParaRPr lang="en-US" sz="3600" kern="0" dirty="0"/>
          </a:p>
        </p:txBody>
      </p:sp>
      <p:sp>
        <p:nvSpPr>
          <p:cNvPr id="7" name="Title 1"/>
          <p:cNvSpPr txBox="1">
            <a:spLocks/>
          </p:cNvSpPr>
          <p:nvPr/>
        </p:nvSpPr>
        <p:spPr>
          <a:xfrm>
            <a:off x="4267200" y="3477101"/>
            <a:ext cx="4484688" cy="990600"/>
          </a:xfrm>
          <a:prstGeom prst="rect">
            <a:avLst/>
          </a:prstGeom>
          <a:effectLst/>
        </p:spPr>
        <p:txBody>
          <a:bodyPr/>
          <a:lstStyle>
            <a:lvl1pPr algn="ctr" rtl="0" eaLnBrk="1" fontAlgn="base" hangingPunct="1">
              <a:spcBef>
                <a:spcPct val="0"/>
              </a:spcBef>
              <a:spcAft>
                <a:spcPct val="0"/>
              </a:spcAft>
              <a:defRPr sz="4800" b="1" i="0" baseline="0">
                <a:solidFill>
                  <a:srgbClr val="FFFFFF"/>
                </a:solidFill>
                <a:latin typeface="Calibri"/>
                <a:ea typeface="ＭＳ Ｐゴシック" pitchFamily="-108" charset="-128"/>
                <a:cs typeface="Calibri"/>
              </a:defRPr>
            </a:lvl1pPr>
            <a:lvl2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4400">
                <a:solidFill>
                  <a:srgbClr val="595959"/>
                </a:solidFill>
                <a:latin typeface="Calibri" pitchFamily="-108" charset="0"/>
                <a:ea typeface="ＭＳ Ｐゴシック" pitchFamily="-108" charset="-128"/>
                <a:cs typeface="Calibri" panose="020F0502020204030204" pitchFamily="34" charset="0"/>
              </a:defRPr>
            </a:lvl5pPr>
            <a:lvl6pPr marL="457200" algn="l" rtl="0" eaLnBrk="1" fontAlgn="base" hangingPunct="1">
              <a:spcBef>
                <a:spcPct val="0"/>
              </a:spcBef>
              <a:spcAft>
                <a:spcPct val="0"/>
              </a:spcAft>
              <a:defRPr sz="3200" b="1">
                <a:solidFill>
                  <a:srgbClr val="FFFFFF"/>
                </a:solidFill>
                <a:latin typeface="Arial Black" pitchFamily="-108" charset="0"/>
              </a:defRPr>
            </a:lvl6pPr>
            <a:lvl7pPr marL="914400" algn="l" rtl="0" eaLnBrk="1" fontAlgn="base" hangingPunct="1">
              <a:spcBef>
                <a:spcPct val="0"/>
              </a:spcBef>
              <a:spcAft>
                <a:spcPct val="0"/>
              </a:spcAft>
              <a:defRPr sz="3200" b="1">
                <a:solidFill>
                  <a:srgbClr val="FFFFFF"/>
                </a:solidFill>
                <a:latin typeface="Arial Black" pitchFamily="-108" charset="0"/>
              </a:defRPr>
            </a:lvl7pPr>
            <a:lvl8pPr marL="1371600" algn="l" rtl="0" eaLnBrk="1" fontAlgn="base" hangingPunct="1">
              <a:spcBef>
                <a:spcPct val="0"/>
              </a:spcBef>
              <a:spcAft>
                <a:spcPct val="0"/>
              </a:spcAft>
              <a:defRPr sz="3200" b="1">
                <a:solidFill>
                  <a:srgbClr val="FFFFFF"/>
                </a:solidFill>
                <a:latin typeface="Arial Black" pitchFamily="-108" charset="0"/>
              </a:defRPr>
            </a:lvl8pPr>
            <a:lvl9pPr marL="1828800" algn="l" rtl="0" eaLnBrk="1" fontAlgn="base" hangingPunct="1">
              <a:spcBef>
                <a:spcPct val="0"/>
              </a:spcBef>
              <a:spcAft>
                <a:spcPct val="0"/>
              </a:spcAft>
              <a:defRPr sz="3200" b="1">
                <a:solidFill>
                  <a:srgbClr val="FFFFFF"/>
                </a:solidFill>
                <a:latin typeface="Arial Black" pitchFamily="-108" charset="0"/>
              </a:defRPr>
            </a:lvl9pPr>
          </a:lstStyle>
          <a:p>
            <a:r>
              <a:rPr lang="en-US" sz="3600" kern="0" dirty="0"/>
              <a:t>Keeping water on the land</a:t>
            </a:r>
          </a:p>
          <a:p>
            <a:r>
              <a:rPr lang="en-US" sz="3600" kern="0" dirty="0"/>
              <a:t>+</a:t>
            </a:r>
          </a:p>
          <a:p>
            <a:endParaRPr lang="en-US" sz="3600" kern="0" dirty="0"/>
          </a:p>
        </p:txBody>
      </p:sp>
    </p:spTree>
    <p:extLst>
      <p:ext uri="{BB962C8B-B14F-4D97-AF65-F5344CB8AC3E}">
        <p14:creationId xmlns:p14="http://schemas.microsoft.com/office/powerpoint/2010/main" val="2743203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066800"/>
            <a:ext cx="8027988" cy="990600"/>
          </a:xfrm>
        </p:spPr>
        <p:txBody>
          <a:bodyPr/>
          <a:lstStyle/>
          <a:p>
            <a:r>
              <a:rPr lang="en-US" dirty="0"/>
              <a:t>Some resources:</a:t>
            </a:r>
          </a:p>
        </p:txBody>
      </p:sp>
      <p:sp>
        <p:nvSpPr>
          <p:cNvPr id="3" name="Subtitle 2"/>
          <p:cNvSpPr>
            <a:spLocks noGrp="1"/>
          </p:cNvSpPr>
          <p:nvPr>
            <p:ph type="subTitle" idx="1"/>
          </p:nvPr>
        </p:nvSpPr>
        <p:spPr>
          <a:xfrm>
            <a:off x="381000" y="2209800"/>
            <a:ext cx="8032750" cy="685800"/>
          </a:xfrm>
        </p:spPr>
        <p:txBody>
          <a:bodyPr/>
          <a:lstStyle/>
          <a:p>
            <a:pPr marL="342900" indent="-342900" algn="l">
              <a:buFont typeface="Arial" panose="020B0604020202020204" pitchFamily="34" charset="0"/>
              <a:buChar char="•"/>
            </a:pPr>
            <a:r>
              <a:rPr lang="en-US" dirty="0">
                <a:solidFill>
                  <a:schemeClr val="bg1">
                    <a:lumMod val="20000"/>
                    <a:lumOff val="80000"/>
                  </a:schemeClr>
                </a:solidFill>
                <a:hlinkClick r:id="rId3"/>
              </a:rPr>
              <a:t>https://words.usask.ca/agwaterquality/</a:t>
            </a:r>
            <a:endParaRPr lang="en-US" dirty="0">
              <a:solidFill>
                <a:schemeClr val="bg1">
                  <a:lumMod val="20000"/>
                  <a:lumOff val="80000"/>
                </a:schemeClr>
              </a:solidFill>
            </a:endParaRP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Feel free to reach out with your questions/insights:</a:t>
            </a:r>
            <a:br>
              <a:rPr lang="en-US" dirty="0"/>
            </a:br>
            <a:r>
              <a:rPr lang="en-US" dirty="0"/>
              <a:t>agricultural_phosphorus@usask.ca</a:t>
            </a: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8434" y="2743200"/>
            <a:ext cx="3382473" cy="2458727"/>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47800" y="3276600"/>
            <a:ext cx="3709665" cy="2209800"/>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951141" y="2743200"/>
            <a:ext cx="3794357" cy="457200"/>
          </a:xfrm>
          <a:prstGeom prst="rect">
            <a:avLst/>
          </a:prstGeom>
        </p:spPr>
      </p:pic>
      <p:pic>
        <p:nvPicPr>
          <p:cNvPr id="9" name="Picture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32141" y="3264277"/>
            <a:ext cx="3586162" cy="654572"/>
          </a:xfrm>
          <a:prstGeom prst="rect">
            <a:avLst/>
          </a:prstGeom>
        </p:spPr>
      </p:pic>
      <p:pic>
        <p:nvPicPr>
          <p:cNvPr id="10" name="Picture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83313" y="3982726"/>
            <a:ext cx="2895600" cy="663575"/>
          </a:xfrm>
          <a:prstGeom prst="rect">
            <a:avLst/>
          </a:prstGeom>
        </p:spPr>
      </p:pic>
      <p:pic>
        <p:nvPicPr>
          <p:cNvPr id="11" name="Picture 10"/>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404892" y="4744727"/>
            <a:ext cx="2739108" cy="457200"/>
          </a:xfrm>
          <a:prstGeom prst="rect">
            <a:avLst/>
          </a:prstGeom>
        </p:spPr>
      </p:pic>
      <p:pic>
        <p:nvPicPr>
          <p:cNvPr id="12" name="Picture 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767442" y="5486400"/>
            <a:ext cx="1283092" cy="1275073"/>
          </a:xfrm>
          <a:prstGeom prst="rect">
            <a:avLst/>
          </a:prstGeom>
        </p:spPr>
      </p:pic>
    </p:spTree>
    <p:extLst>
      <p:ext uri="{BB962C8B-B14F-4D97-AF65-F5344CB8AC3E}">
        <p14:creationId xmlns:p14="http://schemas.microsoft.com/office/powerpoint/2010/main" val="221317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125" y="762000"/>
            <a:ext cx="8027988" cy="990600"/>
          </a:xfrm>
        </p:spPr>
        <p:txBody>
          <a:bodyPr/>
          <a:lstStyle/>
          <a:p>
            <a:r>
              <a:rPr lang="en-US" dirty="0"/>
              <a:t>Acknowledgements</a:t>
            </a:r>
          </a:p>
        </p:txBody>
      </p:sp>
      <p:sp>
        <p:nvSpPr>
          <p:cNvPr id="3" name="Subtitle 2"/>
          <p:cNvSpPr>
            <a:spLocks noGrp="1"/>
          </p:cNvSpPr>
          <p:nvPr>
            <p:ph type="subTitle" idx="1"/>
          </p:nvPr>
        </p:nvSpPr>
        <p:spPr>
          <a:xfrm>
            <a:off x="194621" y="4624700"/>
            <a:ext cx="8032750" cy="685800"/>
          </a:xfrm>
        </p:spPr>
        <p:txBody>
          <a:bodyPr/>
          <a:lstStyle/>
          <a:p>
            <a:pPr algn="l"/>
            <a:r>
              <a:rPr lang="en-US" dirty="0"/>
              <a:t>Funding:</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4600" y="5122925"/>
            <a:ext cx="1057759" cy="1057759"/>
          </a:xfrm>
          <a:prstGeom prst="rect">
            <a:avLst/>
          </a:prstGeom>
        </p:spPr>
      </p:pic>
      <p:pic>
        <p:nvPicPr>
          <p:cNvPr id="5" name="Picture 4"/>
          <p:cNvPicPr>
            <a:picLocks noChangeAspect="1"/>
          </p:cNvPicPr>
          <p:nvPr/>
        </p:nvPicPr>
        <p:blipFill>
          <a:blip r:embed="rId4"/>
          <a:stretch>
            <a:fillRect/>
          </a:stretch>
        </p:blipFill>
        <p:spPr>
          <a:xfrm>
            <a:off x="194621" y="5124217"/>
            <a:ext cx="2124312" cy="1062156"/>
          </a:xfrm>
          <a:prstGeom prst="rect">
            <a:avLst/>
          </a:prstGeom>
        </p:spPr>
      </p:pic>
      <p:sp>
        <p:nvSpPr>
          <p:cNvPr id="6" name="Rectangle 5"/>
          <p:cNvSpPr/>
          <p:nvPr/>
        </p:nvSpPr>
        <p:spPr>
          <a:xfrm>
            <a:off x="3735738" y="5122925"/>
            <a:ext cx="3274662" cy="830997"/>
          </a:xfrm>
          <a:prstGeom prst="rect">
            <a:avLst/>
          </a:prstGeom>
        </p:spPr>
        <p:txBody>
          <a:bodyPr wrap="square">
            <a:spAutoFit/>
          </a:bodyPr>
          <a:lstStyle/>
          <a:p>
            <a:r>
              <a:rPr lang="en-US" dirty="0">
                <a:solidFill>
                  <a:schemeClr val="bg1">
                    <a:lumMod val="20000"/>
                    <a:lumOff val="80000"/>
                  </a:schemeClr>
                </a:solidFill>
                <a:latin typeface="Noto Sans"/>
              </a:rPr>
              <a:t>Lake Winnipeg Basin Program funding</a:t>
            </a:r>
            <a:endParaRPr lang="en-US" dirty="0">
              <a:solidFill>
                <a:schemeClr val="bg1">
                  <a:lumMod val="20000"/>
                  <a:lumOff val="80000"/>
                </a:schemeClr>
              </a:solidFill>
            </a:endParaRPr>
          </a:p>
        </p:txBody>
      </p:sp>
      <p:pic>
        <p:nvPicPr>
          <p:cNvPr id="8" name="Picture 7"/>
          <p:cNvPicPr>
            <a:picLocks noChangeAspect="1"/>
          </p:cNvPicPr>
          <p:nvPr/>
        </p:nvPicPr>
        <p:blipFill>
          <a:blip r:embed="rId5"/>
          <a:stretch>
            <a:fillRect/>
          </a:stretch>
        </p:blipFill>
        <p:spPr>
          <a:xfrm>
            <a:off x="7256772" y="5761841"/>
            <a:ext cx="1553805" cy="660947"/>
          </a:xfrm>
          <a:prstGeom prst="rect">
            <a:avLst/>
          </a:prstGeom>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44634" y="4967600"/>
            <a:ext cx="2217482" cy="605230"/>
          </a:xfrm>
          <a:prstGeom prst="rect">
            <a:avLst/>
          </a:prstGeom>
        </p:spPr>
      </p:pic>
      <p:sp>
        <p:nvSpPr>
          <p:cNvPr id="11" name="TextBox 10"/>
          <p:cNvSpPr txBox="1"/>
          <p:nvPr/>
        </p:nvSpPr>
        <p:spPr>
          <a:xfrm>
            <a:off x="6844635" y="5500231"/>
            <a:ext cx="2217482" cy="261610"/>
          </a:xfrm>
          <a:prstGeom prst="rect">
            <a:avLst/>
          </a:prstGeom>
          <a:noFill/>
        </p:spPr>
        <p:txBody>
          <a:bodyPr wrap="square" rtlCol="0">
            <a:spAutoFit/>
          </a:bodyPr>
          <a:lstStyle/>
          <a:p>
            <a:r>
              <a:rPr lang="en-US" sz="1100" dirty="0">
                <a:solidFill>
                  <a:schemeClr val="bg1">
                    <a:lumMod val="20000"/>
                    <a:lumOff val="80000"/>
                  </a:schemeClr>
                </a:solidFill>
                <a:latin typeface="+mn-lt"/>
              </a:rPr>
              <a:t>Centennial Enhancement Chair</a:t>
            </a:r>
          </a:p>
        </p:txBody>
      </p:sp>
      <p:pic>
        <p:nvPicPr>
          <p:cNvPr id="13" name="Picture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41183" y="6044911"/>
            <a:ext cx="2192403" cy="499122"/>
          </a:xfrm>
          <a:prstGeom prst="rect">
            <a:avLst/>
          </a:prstGeom>
        </p:spPr>
      </p:pic>
      <p:sp>
        <p:nvSpPr>
          <p:cNvPr id="15" name="TextBox 14"/>
          <p:cNvSpPr txBox="1"/>
          <p:nvPr/>
        </p:nvSpPr>
        <p:spPr>
          <a:xfrm>
            <a:off x="381000" y="2057400"/>
            <a:ext cx="8429577" cy="2308324"/>
          </a:xfrm>
          <a:prstGeom prst="rect">
            <a:avLst/>
          </a:prstGeom>
          <a:noFill/>
        </p:spPr>
        <p:txBody>
          <a:bodyPr wrap="square" rtlCol="0">
            <a:spAutoFit/>
          </a:bodyPr>
          <a:lstStyle/>
          <a:p>
            <a:r>
              <a:rPr lang="en-US" dirty="0">
                <a:solidFill>
                  <a:schemeClr val="bg1">
                    <a:lumMod val="20000"/>
                    <a:lumOff val="80000"/>
                  </a:schemeClr>
                </a:solidFill>
                <a:latin typeface="+mn-lt"/>
              </a:rPr>
              <a:t>Photos and research from many sources.  </a:t>
            </a:r>
            <a:br>
              <a:rPr lang="en-US" dirty="0">
                <a:solidFill>
                  <a:schemeClr val="bg1">
                    <a:lumMod val="20000"/>
                    <a:lumOff val="80000"/>
                  </a:schemeClr>
                </a:solidFill>
                <a:latin typeface="+mn-lt"/>
              </a:rPr>
            </a:br>
            <a:r>
              <a:rPr lang="en-US" dirty="0">
                <a:solidFill>
                  <a:schemeClr val="bg1">
                    <a:lumMod val="20000"/>
                    <a:lumOff val="80000"/>
                  </a:schemeClr>
                </a:solidFill>
                <a:latin typeface="+mn-lt"/>
              </a:rPr>
              <a:t>Collaborators &amp; advisors from across the prairies (including multiple universities, government agencies, producers and watershed groups).</a:t>
            </a:r>
          </a:p>
          <a:p>
            <a:r>
              <a:rPr lang="en-US" dirty="0">
                <a:solidFill>
                  <a:schemeClr val="bg1">
                    <a:lumMod val="20000"/>
                    <a:lumOff val="80000"/>
                  </a:schemeClr>
                </a:solidFill>
                <a:latin typeface="+mn-lt"/>
              </a:rPr>
              <a:t>Field, lab, technical and communications support.</a:t>
            </a:r>
          </a:p>
          <a:p>
            <a:endParaRPr lang="en-US" dirty="0"/>
          </a:p>
        </p:txBody>
      </p:sp>
    </p:spTree>
    <p:extLst>
      <p:ext uri="{BB962C8B-B14F-4D97-AF65-F5344CB8AC3E}">
        <p14:creationId xmlns:p14="http://schemas.microsoft.com/office/powerpoint/2010/main" val="270410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4572000" y="5791200"/>
            <a:ext cx="4572000" cy="830997"/>
          </a:xfrm>
          <a:prstGeom prst="rect">
            <a:avLst/>
          </a:prstGeom>
        </p:spPr>
        <p:txBody>
          <a:bodyPr>
            <a:spAutoFit/>
          </a:bodyPr>
          <a:lstStyle/>
          <a:p>
            <a:br>
              <a:rPr lang="en-US" dirty="0">
                <a:solidFill>
                  <a:schemeClr val="bg1">
                    <a:lumMod val="20000"/>
                    <a:lumOff val="80000"/>
                  </a:schemeClr>
                </a:solidFill>
                <a:latin typeface="Calibri" panose="020F0502020204030204" pitchFamily="34" charset="0"/>
                <a:cs typeface="Calibri" panose="020F0502020204030204" pitchFamily="34" charset="0"/>
              </a:rPr>
            </a:br>
            <a:r>
              <a:rPr lang="en-US" dirty="0">
                <a:solidFill>
                  <a:schemeClr val="bg1">
                    <a:lumMod val="20000"/>
                    <a:lumOff val="80000"/>
                  </a:schemeClr>
                </a:solidFill>
                <a:latin typeface="Calibri" panose="020F0502020204030204" pitchFamily="34" charset="0"/>
                <a:cs typeface="Calibri" panose="020F0502020204030204" pitchFamily="34" charset="0"/>
              </a:rPr>
              <a:t>agricultural_phosphorus@usask.ca</a:t>
            </a:r>
          </a:p>
        </p:txBody>
      </p:sp>
      <p:sp>
        <p:nvSpPr>
          <p:cNvPr id="5" name="Rounded Rectangle 4"/>
          <p:cNvSpPr>
            <a:spLocks noChangeAspect="1"/>
          </p:cNvSpPr>
          <p:nvPr/>
        </p:nvSpPr>
        <p:spPr>
          <a:xfrm>
            <a:off x="569536" y="4267200"/>
            <a:ext cx="1499340" cy="1453906"/>
          </a:xfrm>
          <a:prstGeom prst="roundRect">
            <a:avLst/>
          </a:prstGeom>
          <a:blipFill>
            <a:blip r:embed="rId3"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6" name="Rounded Rectangle 5"/>
          <p:cNvSpPr>
            <a:spLocks noChangeAspect="1"/>
          </p:cNvSpPr>
          <p:nvPr/>
        </p:nvSpPr>
        <p:spPr>
          <a:xfrm>
            <a:off x="2819400" y="4267200"/>
            <a:ext cx="1499340" cy="1453906"/>
          </a:xfrm>
          <a:prstGeom prst="roundRect">
            <a:avLst/>
          </a:prstGeom>
          <a:blipFill>
            <a:blip r:embed="rId4"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7" name="Rounded Rectangle 6"/>
          <p:cNvSpPr>
            <a:spLocks noChangeAspect="1"/>
          </p:cNvSpPr>
          <p:nvPr/>
        </p:nvSpPr>
        <p:spPr>
          <a:xfrm>
            <a:off x="4901460" y="4267200"/>
            <a:ext cx="1499340" cy="1453906"/>
          </a:xfrm>
          <a:prstGeom prst="roundRect">
            <a:avLst/>
          </a:prstGeom>
          <a:blipFill>
            <a:blip r:embed="rId5"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8" name="Rounded Rectangle 7"/>
          <p:cNvSpPr>
            <a:spLocks noChangeAspect="1"/>
          </p:cNvSpPr>
          <p:nvPr/>
        </p:nvSpPr>
        <p:spPr>
          <a:xfrm>
            <a:off x="7035060" y="4267200"/>
            <a:ext cx="1499340" cy="1453906"/>
          </a:xfrm>
          <a:prstGeom prst="roundRect">
            <a:avLst/>
          </a:prstGeom>
          <a:blipFill>
            <a:blip r:embed="rId6" cstate="screen">
              <a:extLst>
                <a:ext uri="{28A0092B-C50C-407E-A947-70E740481C1C}">
                  <a14:useLocalDpi xmlns:a14="http://schemas.microsoft.com/office/drawing/2010/main"/>
                </a:ext>
              </a:extLst>
            </a:blip>
            <a:stretch>
              <a:fillRect/>
            </a:stretch>
          </a:blipFill>
          <a:ln w="1016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3203" tIns="56601" rIns="113203" bIns="56601" rtlCol="0" anchor="ctr"/>
          <a:lstStyle/>
          <a:p>
            <a:endParaRPr lang="en-US" sz="5000" baseline="30000" dirty="0"/>
          </a:p>
        </p:txBody>
      </p:sp>
      <p:sp>
        <p:nvSpPr>
          <p:cNvPr id="9" name="TextBox 8"/>
          <p:cNvSpPr txBox="1"/>
          <p:nvPr/>
        </p:nvSpPr>
        <p:spPr>
          <a:xfrm>
            <a:off x="1371600" y="3505200"/>
            <a:ext cx="7129837" cy="461665"/>
          </a:xfrm>
          <a:prstGeom prst="rect">
            <a:avLst/>
          </a:prstGeom>
          <a:noFill/>
        </p:spPr>
        <p:txBody>
          <a:bodyPr wrap="none" rtlCol="0">
            <a:spAutoFit/>
          </a:bodyPr>
          <a:lstStyle/>
          <a:p>
            <a:r>
              <a:rPr lang="en-US" i="1" dirty="0">
                <a:solidFill>
                  <a:schemeClr val="bg1">
                    <a:lumMod val="20000"/>
                    <a:lumOff val="80000"/>
                  </a:schemeClr>
                </a:solidFill>
                <a:latin typeface="Calibri" panose="020F0502020204030204" pitchFamily="34" charset="0"/>
                <a:cs typeface="Calibri" panose="020F0502020204030204" pitchFamily="34" charset="0"/>
              </a:rPr>
              <a:t>Pragmatic workable solutions for prairie land and water.</a:t>
            </a:r>
          </a:p>
        </p:txBody>
      </p:sp>
      <p:sp>
        <p:nvSpPr>
          <p:cNvPr id="10" name="Rectangle 9"/>
          <p:cNvSpPr/>
          <p:nvPr/>
        </p:nvSpPr>
        <p:spPr>
          <a:xfrm>
            <a:off x="-76200" y="6119336"/>
            <a:ext cx="6172200" cy="646331"/>
          </a:xfrm>
          <a:prstGeom prst="rect">
            <a:avLst/>
          </a:prstGeom>
        </p:spPr>
        <p:txBody>
          <a:bodyPr wrap="square">
            <a:spAutoFit/>
          </a:bodyPr>
          <a:lstStyle/>
          <a:p>
            <a:r>
              <a:rPr lang="en-US" sz="600" dirty="0">
                <a:solidFill>
                  <a:schemeClr val="bg1">
                    <a:lumMod val="20000"/>
                    <a:lumOff val="80000"/>
                  </a:schemeClr>
                </a:solidFill>
                <a:latin typeface="Calibri" panose="020F0502020204030204" pitchFamily="34" charset="0"/>
                <a:cs typeface="Calibri" panose="020F0502020204030204" pitchFamily="34" charset="0"/>
              </a:rPr>
              <a:t>Images: </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a:solidFill>
                  <a:schemeClr val="bg1">
                    <a:lumMod val="20000"/>
                    <a:lumOff val="80000"/>
                  </a:schemeClr>
                </a:solidFill>
                <a:latin typeface="Calibri" panose="020F0502020204030204" pitchFamily="34" charset="0"/>
                <a:cs typeface="Calibri" panose="020F0502020204030204" pitchFamily="34" charset="0"/>
              </a:rPr>
              <a:t>https://pxhere.com/en/photo/13555</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a:solidFill>
                  <a:schemeClr val="bg1">
                    <a:lumMod val="20000"/>
                    <a:lumOff val="80000"/>
                  </a:schemeClr>
                </a:solidFill>
                <a:latin typeface="Calibri" panose="020F0502020204030204" pitchFamily="34" charset="0"/>
                <a:cs typeface="Calibri" panose="020F0502020204030204" pitchFamily="34" charset="0"/>
              </a:rPr>
              <a:t>https://www.flickr.com/photos/jeremyhiebert/3698577995</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a:solidFill>
                  <a:schemeClr val="bg1">
                    <a:lumMod val="20000"/>
                    <a:lumOff val="80000"/>
                  </a:schemeClr>
                </a:solidFill>
                <a:latin typeface="Calibri" panose="020F0502020204030204" pitchFamily="34" charset="0"/>
                <a:cs typeface="Calibri" panose="020F0502020204030204" pitchFamily="34" charset="0"/>
              </a:rPr>
              <a:t>https://commons.wikimedia.org/wiki/File:Leney,_Saskatchewan_2015.jpg</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a:solidFill>
                  <a:schemeClr val="bg1">
                    <a:lumMod val="20000"/>
                    <a:lumOff val="80000"/>
                  </a:schemeClr>
                </a:solidFill>
                <a:latin typeface="Calibri" panose="020F0502020204030204" pitchFamily="34" charset="0"/>
                <a:cs typeface="Calibri" panose="020F0502020204030204" pitchFamily="34" charset="0"/>
              </a:rPr>
              <a:t>https://commons.wikimedia.org/w/index.php?title=User:Canadaadanac&amp;action=edit&amp;redlink=1</a:t>
            </a:r>
            <a:br>
              <a:rPr lang="en-US" sz="600" dirty="0">
                <a:solidFill>
                  <a:schemeClr val="bg1">
                    <a:lumMod val="20000"/>
                    <a:lumOff val="80000"/>
                  </a:schemeClr>
                </a:solidFill>
                <a:latin typeface="Calibri" panose="020F0502020204030204" pitchFamily="34" charset="0"/>
                <a:cs typeface="Calibri" panose="020F0502020204030204" pitchFamily="34" charset="0"/>
              </a:rPr>
            </a:br>
            <a:r>
              <a:rPr lang="en-US" sz="600" dirty="0" err="1">
                <a:solidFill>
                  <a:schemeClr val="bg1">
                    <a:lumMod val="20000"/>
                    <a:lumOff val="80000"/>
                  </a:schemeClr>
                </a:solidFill>
                <a:latin typeface="Calibri" panose="020F0502020204030204" pitchFamily="34" charset="0"/>
                <a:cs typeface="Calibri" panose="020F0502020204030204" pitchFamily="34" charset="0"/>
              </a:rPr>
              <a:t>KrazyTea</a:t>
            </a:r>
            <a:r>
              <a:rPr lang="en-US" sz="600" dirty="0">
                <a:solidFill>
                  <a:schemeClr val="bg1">
                    <a:lumMod val="20000"/>
                    <a:lumOff val="80000"/>
                  </a:schemeClr>
                </a:solidFill>
                <a:latin typeface="Calibri" panose="020F0502020204030204" pitchFamily="34" charset="0"/>
                <a:cs typeface="Calibri" panose="020F0502020204030204" pitchFamily="34" charset="0"/>
              </a:rPr>
              <a:t> https://commons.wikimedia.org/wiki/File:Killarney_Lake,_Manitoba_2.jpg</a:t>
            </a:r>
          </a:p>
        </p:txBody>
      </p:sp>
    </p:spTree>
    <p:extLst>
      <p:ext uri="{BB962C8B-B14F-4D97-AF65-F5344CB8AC3E}">
        <p14:creationId xmlns:p14="http://schemas.microsoft.com/office/powerpoint/2010/main" val="619019565"/>
      </p:ext>
    </p:extLst>
  </p:cSld>
  <p:clrMapOvr>
    <a:masterClrMapping/>
  </p:clrMapOvr>
</p:sld>
</file>

<file path=ppt/theme/theme1.xml><?xml version="1.0" encoding="utf-8"?>
<a:theme xmlns:a="http://schemas.openxmlformats.org/drawingml/2006/main" name="Blank">
  <a:themeElements>
    <a:clrScheme name="usask 1">
      <a:dk1>
        <a:srgbClr val="000000"/>
      </a:dk1>
      <a:lt1>
        <a:srgbClr val="9A9B9D"/>
      </a:lt1>
      <a:dk2>
        <a:srgbClr val="4D4E53"/>
      </a:dk2>
      <a:lt2>
        <a:srgbClr val="D6D6D3"/>
      </a:lt2>
      <a:accent1>
        <a:srgbClr val="417630"/>
      </a:accent1>
      <a:accent2>
        <a:srgbClr val="C8C8C8"/>
      </a:accent2>
      <a:accent3>
        <a:srgbClr val="BED600"/>
      </a:accent3>
      <a:accent4>
        <a:srgbClr val="323232"/>
      </a:accent4>
      <a:accent5>
        <a:srgbClr val="ECF15E"/>
      </a:accent5>
      <a:accent6>
        <a:srgbClr val="0C6B41"/>
      </a:accent6>
      <a:hlink>
        <a:srgbClr val="417630"/>
      </a:hlink>
      <a:folHlink>
        <a:srgbClr val="719500"/>
      </a:folHlink>
    </a:clrScheme>
    <a:fontScheme name="Blank">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WS_Presentation_Template" id="{E740A7CE-5DEE-ED4A-A3A5-1DDC7E432FBF}" vid="{8F390B0D-E2D7-4043-8E9B-9DC59DB07D8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78E31870742BF419CAD8F969ADC3C16" ma:contentTypeVersion="13" ma:contentTypeDescription="Create a new document." ma:contentTypeScope="" ma:versionID="413642d5c4ef37a068bbc20fa4fcb4d4">
  <xsd:schema xmlns:xsd="http://www.w3.org/2001/XMLSchema" xmlns:xs="http://www.w3.org/2001/XMLSchema" xmlns:p="http://schemas.microsoft.com/office/2006/metadata/properties" xmlns:ns3="7efc8650-4476-421b-909d-614e83f293e8" xmlns:ns4="79db2cea-50e4-4fee-8cc8-6a8f92c51ffc" targetNamespace="http://schemas.microsoft.com/office/2006/metadata/properties" ma:root="true" ma:fieldsID="6ba1b50299180d176aef7d2c8168c44e" ns3:_="" ns4:_="">
    <xsd:import namespace="7efc8650-4476-421b-909d-614e83f293e8"/>
    <xsd:import namespace="79db2cea-50e4-4fee-8cc8-6a8f92c51ff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fc8650-4476-421b-909d-614e83f293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9db2cea-50e4-4fee-8cc8-6a8f92c51ff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6FC3FE2-3121-42D1-9C79-D74BA6FB7B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fc8650-4476-421b-909d-614e83f293e8"/>
    <ds:schemaRef ds:uri="79db2cea-50e4-4fee-8cc8-6a8f92c51f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3F05D8-14AF-4E31-98A2-14CEBCC157E3}">
  <ds:schemaRefs>
    <ds:schemaRef ds:uri="http://schemas.microsoft.com/sharepoint/v3/contenttype/forms"/>
  </ds:schemaRefs>
</ds:datastoreItem>
</file>

<file path=customXml/itemProps3.xml><?xml version="1.0" encoding="utf-8"?>
<ds:datastoreItem xmlns:ds="http://schemas.openxmlformats.org/officeDocument/2006/customXml" ds:itemID="{4FB072A1-78FA-41B2-9AB8-825874E6E2E2}">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79db2cea-50e4-4fee-8cc8-6a8f92c51ffc"/>
    <ds:schemaRef ds:uri="http://schemas.microsoft.com/office/2006/documentManagement/types"/>
    <ds:schemaRef ds:uri="http://purl.org/dc/terms/"/>
    <ds:schemaRef ds:uri="7efc8650-4476-421b-909d-614e83f293e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GIWS_Presentation_Template</Template>
  <TotalTime>13036</TotalTime>
  <Words>2968</Words>
  <Application>Microsoft Office PowerPoint</Application>
  <PresentationFormat>On-screen Show (4:3)</PresentationFormat>
  <Paragraphs>142</Paragraphs>
  <Slides>23</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Calibri</vt:lpstr>
      <vt:lpstr>Arial Black</vt:lpstr>
      <vt:lpstr>Noto Sans</vt:lpstr>
      <vt:lpstr>Wingdings</vt:lpstr>
      <vt:lpstr>Georgia</vt:lpstr>
      <vt:lpstr>Aharoni</vt:lpstr>
      <vt:lpstr>Times</vt:lpstr>
      <vt:lpstr>Arial</vt:lpstr>
      <vt:lpstr>Blank</vt:lpstr>
      <vt:lpstr>Land and water – Supporting productive agricultural lands, and healthy waters  by keeping nutrients on the land – Helen Baulch</vt:lpstr>
      <vt:lpstr>– 2 key points –</vt:lpstr>
      <vt:lpstr>–  there is a problem – – we have some pragmatic, workable options – </vt:lpstr>
      <vt:lpstr>–  the problem – </vt:lpstr>
      <vt:lpstr>–  the problem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nutrient management toolbox for the prairies</vt:lpstr>
      <vt:lpstr>A few things we know.</vt:lpstr>
      <vt:lpstr>–  there is a problem – – we have some pragmatic, workable options – </vt:lpstr>
      <vt:lpstr>The nutrient management toolbox for the prairies</vt:lpstr>
      <vt:lpstr>Some resources:</vt:lpstr>
      <vt:lpstr>Acknowledgements</vt:lpstr>
      <vt:lpstr>PowerPoint Presentation</vt:lpstr>
    </vt:vector>
  </TitlesOfParts>
  <Company>University of Saskatchewan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Presentation to Insert Audience Here Month XX, 20XX</dc:title>
  <dc:creator>Baulch, Helen</dc:creator>
  <cp:lastModifiedBy>Smith, Lukas</cp:lastModifiedBy>
  <cp:revision>54</cp:revision>
  <cp:lastPrinted>2017-10-23T15:52:14Z</cp:lastPrinted>
  <dcterms:created xsi:type="dcterms:W3CDTF">2021-04-15T14:35:04Z</dcterms:created>
  <dcterms:modified xsi:type="dcterms:W3CDTF">2021-04-27T17:52:03Z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0x010100378E31870742BF419CAD8F969ADC3C16</vt:lpwstr>
  </property>
</Properties>
</file>